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9" r:id="rId1"/>
  </p:sldMasterIdLst>
  <p:notesMasterIdLst>
    <p:notesMasterId r:id="rId14"/>
  </p:notesMasterIdLst>
  <p:handoutMasterIdLst>
    <p:handoutMasterId r:id="rId15"/>
  </p:handoutMasterIdLst>
  <p:sldIdLst>
    <p:sldId id="285" r:id="rId2"/>
    <p:sldId id="287" r:id="rId3"/>
    <p:sldId id="283" r:id="rId4"/>
    <p:sldId id="306" r:id="rId5"/>
    <p:sldId id="284" r:id="rId6"/>
    <p:sldId id="298" r:id="rId7"/>
    <p:sldId id="308" r:id="rId8"/>
    <p:sldId id="291" r:id="rId9"/>
    <p:sldId id="299" r:id="rId10"/>
    <p:sldId id="309" r:id="rId11"/>
    <p:sldId id="310" r:id="rId12"/>
    <p:sldId id="289" r:id="rId1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8"/>
    <a:srgbClr val="8FFFC7"/>
    <a:srgbClr val="2DFF96"/>
    <a:srgbClr val="E1FFF0"/>
    <a:srgbClr val="2D9CE7"/>
    <a:srgbClr val="68B8EE"/>
    <a:srgbClr val="DDEFFB"/>
    <a:srgbClr val="D0B9FF"/>
    <a:srgbClr val="E0D1FF"/>
    <a:srgbClr val="966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6E5059-2068-44A0-96D2-CA6E1F3B7CDB}" v="15" dt="2025-03-06T05:05:13.2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98" autoAdjust="0"/>
    <p:restoredTop sz="94614" autoAdjust="0"/>
  </p:normalViewPr>
  <p:slideViewPr>
    <p:cSldViewPr>
      <p:cViewPr varScale="1">
        <p:scale>
          <a:sx n="101" d="100"/>
          <a:sy n="101" d="100"/>
        </p:scale>
        <p:origin x="1428" y="102"/>
      </p:cViewPr>
      <p:guideLst/>
    </p:cSldViewPr>
  </p:slideViewPr>
  <p:outlineViewPr>
    <p:cViewPr>
      <p:scale>
        <a:sx n="33" d="100"/>
        <a:sy n="33" d="100"/>
      </p:scale>
      <p:origin x="0" y="-15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4002" y="12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69738A9-EECC-BC4A-0407-8A47FA03FE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6B5F47-5195-93C6-D3BC-D43C622862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9B14E-B2C7-40E9-BE75-F6221C8B4F0F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7B1DABB-6654-9D92-4157-5DAC80AAB5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C4AEC3-5847-7F54-CD2D-36063941E2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BF0CF-DB06-4891-8613-821420C8A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858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5253A-8DEE-4F85-A6D1-400C8235E3D8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F8630-7EA0-43AC-AAB2-08449D33E4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9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見開き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6858000" cy="187145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18D843-1677-4812-A8F4-94485F1E0171}"/>
              </a:ext>
            </a:extLst>
          </p:cNvPr>
          <p:cNvSpPr/>
          <p:nvPr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rgbClr val="00B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96324"/>
            <a:ext cx="6858000" cy="1915805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868FD94-EFF0-14AE-9BB6-C9261A0D20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999" y="549275"/>
            <a:ext cx="6047725" cy="5032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p.44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45</a:t>
            </a:r>
          </a:p>
          <a:p>
            <a:pPr lvl="4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4E6DFA9-0200-4766-7FA2-5FA26B083DC7}"/>
              </a:ext>
            </a:extLst>
          </p:cNvPr>
          <p:cNvSpPr/>
          <p:nvPr userDrawn="1"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rgbClr val="00B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6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習課題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957" y="1628115"/>
            <a:ext cx="7250588" cy="2193150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052808"/>
            <a:ext cx="7886700" cy="2000014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ホームベース 18">
            <a:extLst>
              <a:ext uri="{FF2B5EF4-FFF2-40B4-BE49-F238E27FC236}">
                <a16:creationId xmlns:a16="http://schemas.microsoft.com/office/drawing/2014/main" id="{D408652E-D31D-6DBC-E328-72DE8BCE1D96}"/>
              </a:ext>
            </a:extLst>
          </p:cNvPr>
          <p:cNvSpPr/>
          <p:nvPr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ホームベース 18">
            <a:extLst>
              <a:ext uri="{FF2B5EF4-FFF2-40B4-BE49-F238E27FC236}">
                <a16:creationId xmlns:a16="http://schemas.microsoft.com/office/drawing/2014/main" id="{356D2DEB-E2B8-9B8C-C6C4-8E7574F6EBCF}"/>
              </a:ext>
            </a:extLst>
          </p:cNvPr>
          <p:cNvSpPr/>
          <p:nvPr userDrawn="1"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1AF67-0839-056F-6D1C-40C046EDDE10}"/>
              </a:ext>
            </a:extLst>
          </p:cNvPr>
          <p:cNvSpPr/>
          <p:nvPr userDrawn="1"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783995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小見出し１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89F767F-B982-42D3-BB49-55BF981E5B02}"/>
              </a:ext>
            </a:extLst>
          </p:cNvPr>
          <p:cNvSpPr/>
          <p:nvPr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7">
            <a:extLst>
              <a:ext uri="{FF2B5EF4-FFF2-40B4-BE49-F238E27FC236}">
                <a16:creationId xmlns:a16="http://schemas.microsoft.com/office/drawing/2014/main" id="{D55F8B7F-081B-8B22-15C9-586BFC441E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8668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動作設定ボタン: 戻る/前へ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6D175FD-A572-130E-3F2B-B0692265B261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EAB7C6F-2FF0-B3E3-6BB1-13D9787544B6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084CEE9-420F-E1E7-9F42-67B6AF4BDC05}"/>
              </a:ext>
            </a:extLst>
          </p:cNvPr>
          <p:cNvSpPr/>
          <p:nvPr userDrawn="1"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動作設定ボタン: 戻る/前へ 8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03DAD62-BE91-641B-8664-57734CBA0C6B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動作設定ボタン: 進む/次へ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9C7C5D9-ADD7-804C-582B-24CEE8772AE5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4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小見出し２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4A417AF-2DC3-4101-B92D-252903B0E556}"/>
              </a:ext>
            </a:extLst>
          </p:cNvPr>
          <p:cNvSpPr/>
          <p:nvPr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46C01A0-CCD7-70B6-3C9F-B7A36A6395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動作設定ボタン: 戻る/前へ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FD7756A-B5CE-3030-26D2-D8568244D673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進む/次へ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A2F380D-7317-B406-8D65-A5E7E0C2DE0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30B7ABA-28F7-E4AC-67C1-9EAA66419882}"/>
              </a:ext>
            </a:extLst>
          </p:cNvPr>
          <p:cNvSpPr/>
          <p:nvPr userDrawn="1"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動作設定ボタン: 戻る/前へ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35BBC2B-5442-D5E5-46F3-F40BFF1B61A6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07F8E1C-3A39-3ED0-22BA-A481FF3419C4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188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確認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707" y="1642019"/>
            <a:ext cx="7177405" cy="996577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ホームベース 17">
            <a:extLst>
              <a:ext uri="{FF2B5EF4-FFF2-40B4-BE49-F238E27FC236}">
                <a16:creationId xmlns:a16="http://schemas.microsoft.com/office/drawing/2014/main" id="{6F923E08-A8E2-990A-1D2E-DEE4D18AC64F}"/>
              </a:ext>
            </a:extLst>
          </p:cNvPr>
          <p:cNvSpPr/>
          <p:nvPr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確 認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FD18DF1-2E79-A9B0-746F-6103F13A7673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87707665-D7FD-BBE2-E1D8-C655A9CE0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588" y="2708275"/>
            <a:ext cx="8010525" cy="3648075"/>
          </a:xfr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FF0000"/>
                </a:solidFill>
              </a:defRPr>
            </a:lvl1pPr>
            <a:lvl2pPr marL="457200" indent="0">
              <a:buFontTx/>
              <a:buNone/>
              <a:defRPr/>
            </a:lvl2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9158CF29-956C-07D9-0F88-9A212E3A9E80}"/>
              </a:ext>
            </a:extLst>
          </p:cNvPr>
          <p:cNvSpPr/>
          <p:nvPr userDrawn="1"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ホームベース 17">
            <a:extLst>
              <a:ext uri="{FF2B5EF4-FFF2-40B4-BE49-F238E27FC236}">
                <a16:creationId xmlns:a16="http://schemas.microsoft.com/office/drawing/2014/main" id="{C0F8F0CA-9D82-88C3-3170-C67ACC3048E3}"/>
              </a:ext>
            </a:extLst>
          </p:cNvPr>
          <p:cNvSpPr/>
          <p:nvPr userDrawn="1"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確 認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動作設定ボタン: 戻る 15">
            <a:hlinkClick r:id="" action="ppaction://hlinkshowjump?jump=endshow" highlightClick="1">
              <a:snd r:embed="rId2" name="camera.wav"/>
            </a:hlinkClick>
            <a:extLst>
              <a:ext uri="{FF2B5EF4-FFF2-40B4-BE49-F238E27FC236}">
                <a16:creationId xmlns:a16="http://schemas.microsoft.com/office/drawing/2014/main" id="{A957A22D-9D97-2A4D-FB3E-8BAA61874648}"/>
              </a:ext>
            </a:extLst>
          </p:cNvPr>
          <p:cNvSpPr/>
          <p:nvPr userDrawn="1"/>
        </p:nvSpPr>
        <p:spPr>
          <a:xfrm>
            <a:off x="8632870" y="6608089"/>
            <a:ext cx="504000" cy="262800"/>
          </a:xfrm>
          <a:prstGeom prst="actionButtonReturn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468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導入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AF13606-1A80-4D0C-A3A5-BE2CD1882BE1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AF9672-4CAD-418D-9CFC-71C6EC5C2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876850"/>
            <a:ext cx="7886700" cy="717332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39FB4A-CE12-4D1F-A8D3-52C7D68A15BD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449C1B6-C3DC-4F49-8EDF-4EAD58C864DD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372FC94-E3BF-BF69-6CF2-BB00E242E606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400149-EC82-3BF1-7CF1-A6725304A6CE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0019853-613B-2571-CF72-18B515D1E969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6F7DFDF-A896-5C6F-7D63-8469583B5561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動作設定ボタン: 戻る/前へ 1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E4C6D4A-F7DE-8B1F-9099-383CCF87331C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動作設定ボタン: 進む/次へ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10BE66A-048D-B76E-3D12-05A4334150F9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55495B37-DAED-EB0E-617F-36F2F33F9898}"/>
              </a:ext>
            </a:extLst>
          </p:cNvPr>
          <p:cNvSpPr/>
          <p:nvPr userDrawn="1"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38D3A8-4C63-88F4-28AF-ACB3DDBA8F6C}"/>
              </a:ext>
            </a:extLst>
          </p:cNvPr>
          <p:cNvSpPr txBox="1"/>
          <p:nvPr userDrawn="1"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DE2B30F-1164-B24D-F098-0462BE22D174}"/>
              </a:ext>
            </a:extLst>
          </p:cNvPr>
          <p:cNvSpPr txBox="1">
            <a:spLocks/>
          </p:cNvSpPr>
          <p:nvPr userDrawn="1"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7959DAD-DEAB-D8E7-5DF5-9103797EA651}"/>
              </a:ext>
            </a:extLst>
          </p:cNvPr>
          <p:cNvSpPr/>
          <p:nvPr userDrawn="1"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動作設定ボタン: 戻る/前へ 19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B6C5A6A-32B4-83AB-5C8A-345D46857662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動作設定ボタン: 進む/次へ 2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80BB95D-CDCD-1A30-8476-B629CC979307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818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91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0" r:id="rId2"/>
    <p:sldLayoutId id="2147483802" r:id="rId3"/>
    <p:sldLayoutId id="2147483803" r:id="rId4"/>
    <p:sldLayoutId id="2147483804" r:id="rId5"/>
    <p:sldLayoutId id="2147483806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字幕 1">
            <a:extLst>
              <a:ext uri="{FF2B5EF4-FFF2-40B4-BE49-F238E27FC236}">
                <a16:creationId xmlns:a16="http://schemas.microsoft.com/office/drawing/2014/main" id="{4FFCD98A-F66E-483B-A9C6-29209E47B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7317000" cy="1871450"/>
          </a:xfrm>
        </p:spPr>
        <p:txBody>
          <a:bodyPr>
            <a:normAutofit lnSpcReduction="10000"/>
          </a:bodyPr>
          <a:lstStyle/>
          <a:p>
            <a:pPr>
              <a:tabLst>
                <a:tab pos="1431925" algn="l"/>
              </a:tabLst>
            </a:pPr>
            <a:r>
              <a:rPr lang="ja-JP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第２</a:t>
            </a:r>
            <a:r>
              <a:rPr lang="ja-JP" altLang="en-US" sz="3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部</a:t>
            </a:r>
            <a:r>
              <a:rPr lang="en-US" altLang="ja-JP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現代世界の地誌的考察</a:t>
            </a:r>
            <a:endParaRPr lang="ja-JP" altLang="en-US" sz="3000" spc="-15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tabLst>
                <a:tab pos="1431925" algn="l"/>
              </a:tabLst>
            </a:pPr>
            <a:r>
              <a:rPr lang="ja-JP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第２章</a:t>
            </a:r>
            <a:r>
              <a:rPr lang="en-US" altLang="ja-JP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現代世界の諸地域</a:t>
            </a:r>
            <a:endParaRPr lang="en-US" altLang="ja-JP" sz="3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tabLst>
                <a:tab pos="1431925" algn="l"/>
              </a:tabLst>
            </a:pPr>
            <a:r>
              <a:rPr lang="ja-JP" altLang="en-US" dirty="0">
                <a:latin typeface="+mn-ea"/>
              </a:rPr>
              <a:t>４節</a:t>
            </a:r>
            <a:r>
              <a:rPr lang="en-US" altLang="ja-JP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インド</a:t>
            </a:r>
            <a:br>
              <a:rPr lang="en-US" altLang="ja-JP" dirty="0">
                <a:latin typeface="+mn-ea"/>
              </a:rPr>
            </a:br>
            <a:r>
              <a:rPr lang="en-US" altLang="ja-JP" dirty="0"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―</a:t>
            </a:r>
            <a:r>
              <a:rPr lang="ja-JP" altLang="en-US" dirty="0">
                <a:latin typeface="+mn-ea"/>
              </a:rPr>
              <a:t>経済成長に関連づけて考察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F4C1B93-90B1-67A0-F4AC-8F6A2F08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00" y="1596324"/>
            <a:ext cx="8496000" cy="1915805"/>
          </a:xfrm>
        </p:spPr>
        <p:txBody>
          <a:bodyPr anchor="t">
            <a:normAutofit/>
          </a:bodyPr>
          <a:lstStyle/>
          <a:p>
            <a:pPr indent="-457200" algn="l">
              <a:lnSpc>
                <a:spcPct val="100000"/>
              </a:lnSpc>
            </a:pPr>
            <a:r>
              <a:rPr lang="ja-JP" altLang="en-US" sz="5400" dirty="0">
                <a:latin typeface="+mj-ea"/>
              </a:rPr>
              <a:t>１ 急速な経済成長を</a:t>
            </a:r>
            <a:br>
              <a:rPr lang="en-US" altLang="ja-JP" sz="5400" dirty="0">
                <a:latin typeface="+mj-ea"/>
              </a:rPr>
            </a:br>
            <a:r>
              <a:rPr lang="ja-JP" altLang="en-US" sz="5400" dirty="0">
                <a:latin typeface="+mj-ea"/>
              </a:rPr>
              <a:t>　 支えた産業の発展</a:t>
            </a:r>
            <a:endParaRPr kumimoji="1" lang="ja-JP" altLang="en-US" sz="5400" dirty="0"/>
          </a:p>
        </p:txBody>
      </p:sp>
      <p:sp>
        <p:nvSpPr>
          <p:cNvPr id="5" name="テキスト プレースホルダー 9">
            <a:extLst>
              <a:ext uri="{FF2B5EF4-FFF2-40B4-BE49-F238E27FC236}">
                <a16:creationId xmlns:a16="http://schemas.microsoft.com/office/drawing/2014/main" id="{DB761A8E-7902-E156-8219-C8DB295C8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p.256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257</a:t>
            </a:r>
          </a:p>
          <a:p>
            <a:pPr lvl="4"/>
            <a:endParaRPr kumimoji="1" lang="ja-JP" altLang="en-US" sz="16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69F6D8-49B3-BF13-1DB8-6749DFAF192F}"/>
              </a:ext>
            </a:extLst>
          </p:cNvPr>
          <p:cNvSpPr txBox="1"/>
          <p:nvPr/>
        </p:nvSpPr>
        <p:spPr>
          <a:xfrm>
            <a:off x="5868000" y="223813"/>
            <a:ext cx="3024000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  <a:p>
            <a:endParaRPr lang="en-US" altLang="ja-JP" sz="1050" b="0" i="0" u="none" strike="noStrike" baseline="30000" dirty="0">
              <a:solidFill>
                <a:srgbClr val="000000"/>
              </a:solidFill>
              <a:latin typeface="+mn-ea"/>
            </a:endParaRPr>
          </a:p>
          <a:p>
            <a:pPr>
              <a:buSzPct val="80000"/>
            </a:pPr>
            <a:r>
              <a:rPr lang="en-US" altLang="ja-JP" sz="1050" b="0" i="0" u="none" strike="noStrike" baseline="30000" dirty="0">
                <a:solidFill>
                  <a:srgbClr val="000000"/>
                </a:solidFill>
                <a:latin typeface="+mn-ea"/>
              </a:rPr>
              <a:t>※</a:t>
            </a:r>
            <a:r>
              <a:rPr lang="ja-JP" altLang="en-US" sz="1050" b="0" i="0" u="none" strike="noStrike" baseline="30000" dirty="0">
                <a:solidFill>
                  <a:srgbClr val="000000"/>
                </a:solidFill>
                <a:latin typeface="+mn-ea"/>
              </a:rPr>
              <a:t>本資料はサンプルのため、内容が変更される可能性があります。</a:t>
            </a:r>
            <a:br>
              <a:rPr lang="en-US" altLang="ja-JP" sz="1050" b="0" i="0" u="none" strike="noStrike" baseline="30000" dirty="0">
                <a:solidFill>
                  <a:srgbClr val="000000"/>
                </a:solidFill>
                <a:latin typeface="+mn-ea"/>
              </a:rPr>
            </a:br>
            <a:r>
              <a:rPr lang="ja-JP" altLang="en-US" sz="1050" b="0" i="0" u="none" strike="noStrike" baseline="30000" dirty="0">
                <a:solidFill>
                  <a:srgbClr val="000000"/>
                </a:solidFill>
                <a:latin typeface="+mn-ea"/>
              </a:rPr>
              <a:t>　あらかじめご了承ください。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60500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4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257_06_</a:t>
            </a:r>
            <a:r>
              <a:rPr lang="ja-JP" altLang="en-US" dirty="0">
                <a:latin typeface="+mn-ea"/>
              </a:rPr>
              <a:t>インドの</a:t>
            </a:r>
            <a:r>
              <a:rPr lang="en-US" altLang="ja-JP" dirty="0">
                <a:latin typeface="+mn-ea"/>
              </a:rPr>
              <a:t>ICT</a:t>
            </a:r>
            <a:r>
              <a:rPr lang="ja-JP" altLang="en-US" dirty="0">
                <a:latin typeface="+mn-ea"/>
              </a:rPr>
              <a:t>産業の輸出額の推移と輸出先</a:t>
            </a:r>
            <a:endParaRPr lang="en-US" altLang="ja-JP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5CCA38E-8708-FA19-D268-9F3F149DE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691" y="1080000"/>
            <a:ext cx="3404619" cy="468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AE559C9-701A-0FDD-20C1-4EF1D5E20B2A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67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経済成長と生活の変化 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●</a:t>
            </a:r>
            <a:r>
              <a:rPr lang="en-US" altLang="ja-JP" sz="3000" dirty="0">
                <a:latin typeface="+mn-ea"/>
              </a:rPr>
              <a:t>ICT</a:t>
            </a:r>
            <a:r>
              <a:rPr lang="ja-JP" altLang="en-US" sz="3000" dirty="0">
                <a:latin typeface="+mn-ea"/>
              </a:rPr>
              <a:t>産業の成長や外国資本の導入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伝統や慣習を重視する生活様式に変化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…ICT</a:t>
            </a:r>
            <a:r>
              <a:rPr lang="ja-JP" altLang="en-US" sz="3000" dirty="0">
                <a:latin typeface="+mn-ea"/>
              </a:rPr>
              <a:t>産業の多くはジャーティ間の分業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によらない仕事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</a:t>
            </a:r>
            <a:r>
              <a:rPr lang="ja-JP" altLang="en-US" sz="3000" dirty="0">
                <a:latin typeface="+mn-ea"/>
              </a:rPr>
              <a:t>比較的所得の高い</a:t>
            </a:r>
            <a:r>
              <a:rPr lang="en-US" altLang="ja-JP" sz="3000" dirty="0">
                <a:latin typeface="+mn-ea"/>
              </a:rPr>
              <a:t>〔④ </a:t>
            </a:r>
            <a:r>
              <a:rPr lang="ja-JP" altLang="en-US" sz="3000" b="1" dirty="0">
                <a:solidFill>
                  <a:srgbClr val="FF0000"/>
                </a:solidFill>
                <a:latin typeface="+mn-ea"/>
              </a:rPr>
              <a:t>新中間層</a:t>
            </a:r>
            <a:r>
              <a:rPr lang="ja-JP" altLang="en-US" sz="3000" dirty="0">
                <a:latin typeface="+mn-ea"/>
              </a:rPr>
              <a:t>  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>
                <a:latin typeface="+mn-ea"/>
              </a:rPr>
              <a:t>と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よばれる人々の出現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　→彼らの旺盛な消費が次なる投資をよ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　び込むという経済成長の回路が出現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インドを有望な市場として期待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…〔⑤ </a:t>
            </a:r>
            <a:r>
              <a:rPr lang="en-US" altLang="ja-JP" sz="3000" b="1" dirty="0">
                <a:solidFill>
                  <a:srgbClr val="FF0000"/>
                </a:solidFill>
                <a:latin typeface="+mn-ea"/>
              </a:rPr>
              <a:t>BRICS</a:t>
            </a:r>
            <a:r>
              <a:rPr lang="en-US" altLang="ja-JP" sz="3000" dirty="0">
                <a:latin typeface="+mn-ea"/>
              </a:rPr>
              <a:t>  〕</a:t>
            </a:r>
            <a:r>
              <a:rPr lang="ja-JP" altLang="en-US" sz="3000" dirty="0">
                <a:latin typeface="+mn-ea"/>
              </a:rPr>
              <a:t>の一国として注目を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集める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5749758" y="3377484"/>
            <a:ext cx="1836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47AED4D3-9810-7B43-A740-0D9E177C3F0A}"/>
              </a:ext>
            </a:extLst>
          </p:cNvPr>
          <p:cNvSpPr/>
          <p:nvPr/>
        </p:nvSpPr>
        <p:spPr>
          <a:xfrm>
            <a:off x="2720483" y="5601879"/>
            <a:ext cx="1548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0C14DCC-A238-20EF-E0BF-56EC8954EA26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864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7F5D5E6D-45BE-494A-9FEF-A303C6BB8F74}"/>
              </a:ext>
            </a:extLst>
          </p:cNvPr>
          <p:cNvSpPr txBox="1">
            <a:spLocks/>
          </p:cNvSpPr>
          <p:nvPr/>
        </p:nvSpPr>
        <p:spPr>
          <a:xfrm>
            <a:off x="494457" y="3212999"/>
            <a:ext cx="8187403" cy="38160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0" lang="ja-JP" altLang="en-US" sz="3000" b="1" dirty="0">
                <a:solidFill>
                  <a:srgbClr val="FF0000"/>
                </a:solidFill>
                <a:latin typeface="メイリオ" panose="020B0604030504040204" pitchFamily="50" charset="-128"/>
                <a:cs typeface="+mn-cs"/>
              </a:rPr>
              <a:t>経済の統制を緩め，企業の設立や活動が自由となり，</a:t>
            </a:r>
            <a:r>
              <a:rPr kumimoji="0" lang="en-US" altLang="ja-JP" sz="3000" b="1" dirty="0">
                <a:solidFill>
                  <a:srgbClr val="FF0000"/>
                </a:solidFill>
                <a:latin typeface="メイリオ" panose="020B0604030504040204" pitchFamily="50" charset="-128"/>
                <a:cs typeface="+mn-cs"/>
              </a:rPr>
              <a:t>100%</a:t>
            </a:r>
            <a:r>
              <a:rPr kumimoji="0" lang="ja-JP" altLang="en-US" sz="3000" b="1" dirty="0">
                <a:solidFill>
                  <a:srgbClr val="FF0000"/>
                </a:solidFill>
                <a:latin typeface="メイリオ" panose="020B0604030504040204" pitchFamily="50" charset="-128"/>
                <a:cs typeface="+mn-cs"/>
              </a:rPr>
              <a:t>外国資本による事業を可能としたことや，もともと数学やコンピュータ技術の教育に力を入れていたこと，英語に堪能な人が多かったことを生かして，</a:t>
            </a:r>
            <a:r>
              <a:rPr kumimoji="0" lang="en-US" altLang="ja-JP" sz="3000" b="1" dirty="0">
                <a:solidFill>
                  <a:srgbClr val="FF0000"/>
                </a:solidFill>
                <a:latin typeface="メイリオ" panose="020B0604030504040204" pitchFamily="50" charset="-128"/>
                <a:cs typeface="+mn-cs"/>
              </a:rPr>
              <a:t>ICT</a:t>
            </a:r>
            <a:r>
              <a:rPr kumimoji="0" lang="ja-JP" altLang="en-US" sz="3000" b="1" dirty="0">
                <a:solidFill>
                  <a:srgbClr val="FF0000"/>
                </a:solidFill>
                <a:latin typeface="メイリオ" panose="020B0604030504040204" pitchFamily="50" charset="-128"/>
                <a:cs typeface="+mn-cs"/>
              </a:rPr>
              <a:t>産業が急速に進展した。 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61C90E4C-A720-E57D-5F78-EC75FF116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2707" y="1642019"/>
            <a:ext cx="7339153" cy="1426980"/>
          </a:xfrm>
        </p:spPr>
        <p:txBody>
          <a:bodyPr>
            <a:noAutofit/>
          </a:bodyPr>
          <a:lstStyle/>
          <a:p>
            <a:r>
              <a:rPr kumimoji="0" lang="ja-JP" altLang="en-US" sz="3200" dirty="0">
                <a:solidFill>
                  <a:prstClr val="black"/>
                </a:solidFill>
                <a:latin typeface="+mn-ea"/>
              </a:rPr>
              <a:t>インドの経済成長をけん引する</a:t>
            </a:r>
            <a:r>
              <a:rPr kumimoji="0" lang="en-US" altLang="ja-JP" sz="3200" dirty="0">
                <a:solidFill>
                  <a:prstClr val="black"/>
                </a:solidFill>
                <a:latin typeface="+mn-ea"/>
              </a:rPr>
              <a:t>ICT</a:t>
            </a:r>
            <a:r>
              <a:rPr kumimoji="0" lang="ja-JP" altLang="en-US" sz="3200" dirty="0">
                <a:solidFill>
                  <a:prstClr val="black"/>
                </a:solidFill>
                <a:latin typeface="+mn-ea"/>
              </a:rPr>
              <a:t>産業は，どのような要因があって成長を遂げたのか，説明しよう。</a:t>
            </a:r>
            <a:endParaRPr lang="ja-JP" altLang="en-US" sz="3200" dirty="0"/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0D4306CC-9FA8-A225-EDC0-D57FFC862211}"/>
              </a:ext>
            </a:extLst>
          </p:cNvPr>
          <p:cNvSpPr/>
          <p:nvPr/>
        </p:nvSpPr>
        <p:spPr>
          <a:xfrm>
            <a:off x="360648" y="3085126"/>
            <a:ext cx="8455020" cy="3007874"/>
          </a:xfrm>
          <a:prstGeom prst="foldedCorner">
            <a:avLst/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E9C469-6FEF-DD00-8FC3-FF96F47B853D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037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AD6CF1-99E8-5C9E-D02E-B8D7DF85D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629000"/>
            <a:ext cx="7560000" cy="864886"/>
          </a:xfrm>
        </p:spPr>
        <p:txBody>
          <a:bodyPr>
            <a:no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インドはなぜ，急速な経済成長を続けているのだろうか。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B26D46-93C8-C9D5-AA47-B40384513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285000"/>
            <a:ext cx="8196112" cy="3312000"/>
          </a:xfrm>
        </p:spPr>
        <p:txBody>
          <a:bodyPr>
            <a:noAutofit/>
          </a:bodyPr>
          <a:lstStyle/>
          <a:p>
            <a:pPr marL="715963" indent="-715963">
              <a:lnSpc>
                <a:spcPct val="80000"/>
              </a:lnSpc>
              <a:spcBef>
                <a:spcPts val="800"/>
              </a:spcBef>
            </a:pPr>
            <a:endParaRPr lang="en-US" altLang="ja-JP" sz="2800" dirty="0">
              <a:latin typeface="+mn-ea"/>
            </a:endParaRPr>
          </a:p>
          <a:p>
            <a:pPr marL="715963" indent="-715963">
              <a:lnSpc>
                <a:spcPct val="100000"/>
              </a:lnSpc>
              <a:spcBef>
                <a:spcPts val="800"/>
              </a:spcBef>
            </a:pPr>
            <a:r>
              <a:rPr lang="en-US" altLang="ja-JP" sz="2800" dirty="0">
                <a:latin typeface="+mn-ea"/>
              </a:rPr>
              <a:t>(1)	</a:t>
            </a:r>
            <a:r>
              <a:rPr lang="ja-JP" altLang="en-US" sz="2800" dirty="0">
                <a:latin typeface="+mn-ea"/>
              </a:rPr>
              <a:t>インドの工業の発展を，経済の自由化という側面から考察する。</a:t>
            </a:r>
            <a:endParaRPr lang="en-US" altLang="ja-JP" sz="2800" dirty="0">
              <a:latin typeface="+mn-ea"/>
            </a:endParaRPr>
          </a:p>
          <a:p>
            <a:pPr marL="715963" indent="-715963">
              <a:lnSpc>
                <a:spcPct val="100000"/>
              </a:lnSpc>
              <a:spcBef>
                <a:spcPts val="800"/>
              </a:spcBef>
            </a:pPr>
            <a:r>
              <a:rPr lang="en-US" altLang="ja-JP" sz="2800" dirty="0">
                <a:latin typeface="+mn-ea"/>
              </a:rPr>
              <a:t>(2)	</a:t>
            </a:r>
            <a:r>
              <a:rPr lang="ja-JP" altLang="en-US" sz="2800" dirty="0">
                <a:latin typeface="+mn-ea"/>
              </a:rPr>
              <a:t>近年，インドの</a:t>
            </a:r>
            <a:r>
              <a:rPr lang="en-US" altLang="ja-JP" sz="2800" dirty="0">
                <a:latin typeface="+mn-ea"/>
              </a:rPr>
              <a:t>ICT</a:t>
            </a:r>
            <a:r>
              <a:rPr lang="ja-JP" altLang="en-US" sz="2800" dirty="0">
                <a:latin typeface="+mn-ea"/>
              </a:rPr>
              <a:t>産業が成長している背景を考察する。</a:t>
            </a:r>
            <a:endParaRPr lang="en-US" altLang="ja-JP" sz="2800" dirty="0">
              <a:latin typeface="+mn-ea"/>
            </a:endParaRPr>
          </a:p>
        </p:txBody>
      </p:sp>
      <p:sp>
        <p:nvSpPr>
          <p:cNvPr id="4" name="角丸四角形 11">
            <a:extLst>
              <a:ext uri="{FF2B5EF4-FFF2-40B4-BE49-F238E27FC236}">
                <a16:creationId xmlns:a16="http://schemas.microsoft.com/office/drawing/2014/main" id="{741E08F6-9AD6-3A0D-3C77-508190C25634}"/>
              </a:ext>
            </a:extLst>
          </p:cNvPr>
          <p:cNvSpPr/>
          <p:nvPr/>
        </p:nvSpPr>
        <p:spPr>
          <a:xfrm>
            <a:off x="918184" y="3064931"/>
            <a:ext cx="3413222" cy="483952"/>
          </a:xfrm>
          <a:prstGeom prst="roundRect">
            <a:avLst>
              <a:gd name="adj" fmla="val 46382"/>
            </a:avLst>
          </a:prstGeom>
          <a:solidFill>
            <a:srgbClr val="8FFFC7"/>
          </a:solidFill>
          <a:ln w="38100">
            <a:solidFill>
              <a:srgbClr val="00B0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lvl="0" algn="ctr"/>
            <a:r>
              <a:rPr lang="ja-JP" altLang="en-US" sz="2800" dirty="0">
                <a:solidFill>
                  <a:schemeClr val="tx1"/>
                </a:solidFill>
                <a:latin typeface="+mn-ea"/>
              </a:rPr>
              <a:t>＜学習のポイント＞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BCB438-321D-4F5E-3ED2-09994633F524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4123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自由化で進んだ経済の成長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●独立後のインドの工業化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鉄鉱石や石炭などの豊かな鉱産資源を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て自給自足型の工業発展を推進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→製品の国内生産は実現できたが，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外国資本を排除したことで技術革新は後れた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→国際競争力の喪失</a:t>
            </a:r>
          </a:p>
          <a:p>
            <a:pPr marL="0" indent="0">
              <a:lnSpc>
                <a:spcPct val="95000"/>
              </a:lnSpc>
              <a:spcBef>
                <a:spcPts val="1200"/>
              </a:spcBef>
              <a:buNone/>
            </a:pPr>
            <a:r>
              <a:rPr lang="ja-JP" altLang="en-US" dirty="0">
                <a:latin typeface="+mn-ea"/>
              </a:rPr>
              <a:t>●</a:t>
            </a:r>
            <a:r>
              <a:rPr lang="en-US" altLang="ja-JP" dirty="0">
                <a:latin typeface="+mn-ea"/>
              </a:rPr>
              <a:t>1980</a:t>
            </a:r>
            <a:r>
              <a:rPr lang="ja-JP" altLang="en-US" dirty="0">
                <a:latin typeface="+mn-ea"/>
              </a:rPr>
              <a:t>年代　政府による経済統制の緩和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1991</a:t>
            </a:r>
            <a:r>
              <a:rPr lang="ja-JP" altLang="en-US" dirty="0">
                <a:latin typeface="+mn-ea"/>
              </a:rPr>
              <a:t>年</a:t>
            </a:r>
            <a:r>
              <a:rPr lang="en-US" altLang="ja-JP" dirty="0">
                <a:latin typeface="+mn-ea"/>
              </a:rPr>
              <a:t>〜</a:t>
            </a: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〔① 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新経済政策</a:t>
            </a:r>
            <a:r>
              <a:rPr lang="ja-JP" altLang="en-US" dirty="0">
                <a:latin typeface="+mn-ea"/>
              </a:rPr>
              <a:t>  </a:t>
            </a:r>
            <a:r>
              <a:rPr lang="en-US" altLang="ja-JP" dirty="0">
                <a:latin typeface="+mn-ea"/>
              </a:rPr>
              <a:t>〕</a:t>
            </a:r>
            <a:r>
              <a:rPr lang="ja-JP" altLang="en-US" dirty="0">
                <a:latin typeface="+mn-ea"/>
              </a:rPr>
              <a:t>を導入して，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　　　  経済の自由化を本格的に推進</a:t>
            </a:r>
            <a:endParaRPr lang="en-US" altLang="ja-JP" dirty="0">
              <a:latin typeface="+mn-ea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　→</a:t>
            </a:r>
            <a:r>
              <a:rPr lang="en-US" altLang="ja-JP" dirty="0">
                <a:latin typeface="+mn-ea"/>
              </a:rPr>
              <a:t>100</a:t>
            </a:r>
            <a:r>
              <a:rPr lang="ja-JP" altLang="en-US" dirty="0">
                <a:latin typeface="+mn-ea"/>
              </a:rPr>
              <a:t>％外国資本による事業も可能になり，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工業生産は急速に成長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3792879" y="4593879"/>
            <a:ext cx="2052000" cy="396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6C0E14B-1017-9C39-79E9-A05FDF1D42B5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081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急成長した自動車産業 １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en-US" altLang="ja-JP" dirty="0">
                <a:latin typeface="+mn-ea"/>
              </a:rPr>
              <a:t>2000</a:t>
            </a:r>
            <a:r>
              <a:rPr lang="ja-JP" altLang="en-US" dirty="0">
                <a:latin typeface="+mn-ea"/>
              </a:rPr>
              <a:t>年代　</a:t>
            </a:r>
            <a:r>
              <a:rPr lang="en-US" altLang="ja-JP" dirty="0">
                <a:latin typeface="+mn-ea"/>
              </a:rPr>
              <a:t>〔② 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自動車産業</a:t>
            </a:r>
            <a:r>
              <a:rPr lang="ja-JP" altLang="en-US" dirty="0">
                <a:latin typeface="+mn-ea"/>
              </a:rPr>
              <a:t>  </a:t>
            </a:r>
            <a:r>
              <a:rPr lang="en-US" altLang="ja-JP" dirty="0">
                <a:latin typeface="+mn-ea"/>
              </a:rPr>
              <a:t>〕</a:t>
            </a:r>
            <a:r>
              <a:rPr lang="ja-JP" altLang="en-US" dirty="0">
                <a:latin typeface="+mn-ea"/>
              </a:rPr>
              <a:t>が盛んに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自動車産業の集積地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デリーやマハーラーシュトラ州西部，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ベンガルール，チェンナイなど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→都市郊外の工業団地には国内企業のほか，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外国資本の自動車の組み立て・部品工場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などが進出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●インドの巨大市場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人口が多く，巨大な市場を抱える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→自動車の多くは国内販売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　近年，メキシコやアフリカ諸国などへの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輸出も増加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endParaRPr lang="ja-JP" altLang="en-US" dirty="0">
              <a:latin typeface="+mn-ea"/>
            </a:endParaRP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3466242" y="1569879"/>
            <a:ext cx="2052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811EF8-F5A1-1420-EBAE-F3EFA989CDE8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390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dirty="0">
                <a:solidFill>
                  <a:schemeClr val="bg1"/>
                </a:solidFill>
              </a:rPr>
              <a:t>急成長した自動車産業 </a:t>
            </a:r>
            <a:r>
              <a:rPr lang="ja-JP" altLang="en-US" sz="3400" b="1" dirty="0">
                <a:solidFill>
                  <a:schemeClr val="bg1"/>
                </a:solidFill>
              </a:rPr>
              <a:t>２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256_02_</a:t>
            </a:r>
            <a:r>
              <a:rPr lang="ja-JP" altLang="en-US" dirty="0">
                <a:latin typeface="+mn-ea"/>
              </a:rPr>
              <a:t>インドの鉱工業</a:t>
            </a:r>
            <a:endParaRPr lang="en-US" altLang="ja-JP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6F23A9-7B74-FC94-FF23-177EB9AB1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423" y="1080000"/>
            <a:ext cx="4557155" cy="468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5D4536-ADA2-3965-4F1A-5E2802A43EEE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2131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dirty="0">
                <a:solidFill>
                  <a:schemeClr val="bg1"/>
                </a:solidFill>
              </a:rPr>
              <a:t>急成長した自動車産業 ３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5580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442913" indent="0">
              <a:lnSpc>
                <a:spcPct val="100000"/>
              </a:lnSpc>
              <a:spcBef>
                <a:spcPts val="500"/>
              </a:spcBef>
              <a:buNone/>
              <a:tabLst>
                <a:tab pos="442913" algn="l"/>
              </a:tabLst>
            </a:pPr>
            <a:r>
              <a:rPr lang="en-US" altLang="ja-JP" dirty="0">
                <a:latin typeface="+mn-ea"/>
              </a:rPr>
              <a:t>256_03_</a:t>
            </a:r>
            <a:r>
              <a:rPr lang="ja-JP" altLang="en-US" dirty="0">
                <a:latin typeface="+mn-ea"/>
              </a:rPr>
              <a:t>インドにおける自動車の生産台数の推移と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　 乗用車販売台数の内訳</a:t>
            </a:r>
            <a:endParaRPr lang="en-US" altLang="ja-JP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F4B7B1D-C8A4-DAFE-0BD4-952001A23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691" y="1080000"/>
            <a:ext cx="3142725" cy="432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36B2AE-0BE4-67B5-0830-7F44BA01759A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218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180000"/>
            <a:ext cx="6900383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経済成長を</a:t>
            </a:r>
            <a:br>
              <a:rPr lang="en-US" altLang="ja-JP" sz="4000" b="1" dirty="0">
                <a:solidFill>
                  <a:schemeClr val="bg1"/>
                </a:solidFill>
                <a:latin typeface="+mn-ea"/>
              </a:rPr>
            </a:b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けん引する</a:t>
            </a:r>
            <a:r>
              <a:rPr lang="en-US" altLang="ja-JP" sz="4000" b="1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産業 １</a:t>
            </a:r>
            <a:endParaRPr lang="ja-JP" altLang="ja-JP" sz="4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●</a:t>
            </a:r>
            <a:r>
              <a:rPr lang="en-US" altLang="ja-JP" sz="3200" dirty="0">
                <a:latin typeface="+mn-ea"/>
              </a:rPr>
              <a:t>〔③ </a:t>
            </a:r>
            <a:r>
              <a:rPr lang="ja-JP" altLang="en-US" sz="3200" b="1" dirty="0">
                <a:solidFill>
                  <a:srgbClr val="FF0000"/>
                </a:solidFill>
                <a:latin typeface="+mn-ea"/>
              </a:rPr>
              <a:t>情報通信技術（</a:t>
            </a:r>
            <a:r>
              <a:rPr lang="en-US" altLang="ja-JP" sz="3200" b="1" dirty="0">
                <a:solidFill>
                  <a:srgbClr val="FF0000"/>
                </a:solidFill>
                <a:latin typeface="+mn-ea"/>
              </a:rPr>
              <a:t>ICT</a:t>
            </a:r>
            <a:r>
              <a:rPr lang="ja-JP" altLang="en-US" sz="3200" b="1" dirty="0">
                <a:solidFill>
                  <a:srgbClr val="FF0000"/>
                </a:solidFill>
                <a:latin typeface="+mn-ea"/>
              </a:rPr>
              <a:t>）産業</a:t>
            </a:r>
            <a:r>
              <a:rPr lang="ja-JP" altLang="en-US" sz="3200" dirty="0">
                <a:latin typeface="+mn-ea"/>
              </a:rPr>
              <a:t>  </a:t>
            </a:r>
            <a:r>
              <a:rPr lang="en-US" altLang="ja-JP" sz="3200" dirty="0">
                <a:latin typeface="+mn-ea"/>
              </a:rPr>
              <a:t>〕</a:t>
            </a:r>
            <a:r>
              <a:rPr lang="ja-JP" altLang="en-US" sz="3200" dirty="0">
                <a:latin typeface="+mn-ea"/>
              </a:rPr>
              <a:t>の発展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経済成長をけん引する重要な産業となる</a:t>
            </a:r>
          </a:p>
          <a:p>
            <a:pPr marL="0" indent="0">
              <a:spcBef>
                <a:spcPts val="100"/>
              </a:spcBef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数学やコンピュータ技術の教育に力を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入れてきた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イギリスの植民地だったことから，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英語に堪能な人材が多い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当初はアメリカ合衆国などへ技術者が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渡り，ソフトウェアの開発に携わる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　→現在はインド国内での生産が主流</a:t>
            </a:r>
          </a:p>
          <a:p>
            <a:pPr marL="0" indent="0">
              <a:spcBef>
                <a:spcPts val="100"/>
              </a:spcBef>
              <a:buNone/>
            </a:pPr>
            <a:endParaRPr lang="ja-JP" altLang="en-US" sz="3200" dirty="0">
              <a:latin typeface="+mn-ea"/>
            </a:endParaRP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2052000" y="1582758"/>
            <a:ext cx="5112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C22AA4-C7CA-3B31-7A7A-511F97628D27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5705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00" y="1054800"/>
            <a:ext cx="8136000" cy="5326200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外国からの受注や製品の輸出は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インターネットを使って即座に対応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近年は人工知能や</a:t>
            </a:r>
            <a:r>
              <a:rPr lang="en-US" altLang="ja-JP" sz="3200" dirty="0">
                <a:latin typeface="+mn-ea"/>
              </a:rPr>
              <a:t>IoT</a:t>
            </a:r>
            <a:r>
              <a:rPr lang="ja-JP" altLang="en-US" sz="3200" dirty="0">
                <a:latin typeface="+mn-ea"/>
              </a:rPr>
              <a:t>など先端分野へ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展開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ベンガルールなどの都市にソフトウェア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テクノロジーパークを整備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　→政策で</a:t>
            </a:r>
            <a:r>
              <a:rPr lang="en-US" altLang="ja-JP" sz="3200" dirty="0">
                <a:latin typeface="+mn-ea"/>
              </a:rPr>
              <a:t>ICT</a:t>
            </a:r>
            <a:r>
              <a:rPr lang="ja-JP" altLang="en-US" sz="3200" dirty="0">
                <a:latin typeface="+mn-ea"/>
              </a:rPr>
              <a:t>産業の成長を後押し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altLang="ja-JP" sz="3200" dirty="0">
              <a:latin typeface="+mn-ea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E6FE131-2F01-B2B6-D083-839F3A7C41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0800" y="36000"/>
            <a:ext cx="7092000" cy="677863"/>
          </a:xfrm>
        </p:spPr>
        <p:txBody>
          <a:bodyPr anchor="t" anchorCtr="0"/>
          <a:lstStyle/>
          <a:p>
            <a:pPr>
              <a:lnSpc>
                <a:spcPts val="5300"/>
              </a:lnSpc>
              <a:spcBef>
                <a:spcPts val="0"/>
              </a:spcBef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ja-JP" altLang="en-US" sz="3600" spc="-100" dirty="0">
                <a:latin typeface="+mn-ea"/>
              </a:rPr>
              <a:t>２</a:t>
            </a:r>
            <a:endParaRPr lang="ja-JP" altLang="en-US" sz="3600" spc="-100" dirty="0">
              <a:latin typeface="+mn-ea"/>
              <a:ea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F323A0-62D1-8EBD-E6D9-ECD5226A07F3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7642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3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257_04_</a:t>
            </a:r>
            <a:r>
              <a:rPr lang="ja-JP" altLang="en-US" dirty="0">
                <a:latin typeface="+mn-ea"/>
              </a:rPr>
              <a:t>インドの</a:t>
            </a:r>
            <a:r>
              <a:rPr lang="en-US" altLang="ja-JP" dirty="0">
                <a:latin typeface="+mn-ea"/>
              </a:rPr>
              <a:t>ICT</a:t>
            </a:r>
            <a:r>
              <a:rPr lang="ja-JP" altLang="en-US" dirty="0">
                <a:latin typeface="+mn-ea"/>
              </a:rPr>
              <a:t>工業</a:t>
            </a:r>
            <a:endParaRPr lang="en-US" altLang="ja-JP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8F7FA26-0A9C-88C7-4E3B-E21286E81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1080000"/>
            <a:ext cx="4680000" cy="468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A8D19D-B51C-8CC4-5952-D7640117F667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032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緑（新地理総合）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緑（新地理総合）" id="{AA9FAC4B-30A6-49F6-8050-9016FF8FD8E6}" vid="{D0B0FAB0-F28D-4F38-A9C9-BD157F4A990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33E9AC2B65C294ABCCC11D779D0FAA0" ma:contentTypeVersion="20" ma:contentTypeDescription="新しいドキュメントを作成します。" ma:contentTypeScope="" ma:versionID="a0bf965e5359675b9499ad24f241c1c5">
  <xsd:schema xmlns:xsd="http://www.w3.org/2001/XMLSchema" xmlns:xs="http://www.w3.org/2001/XMLSchema" xmlns:p="http://schemas.microsoft.com/office/2006/metadata/properties" xmlns:ns2="18eb18e9-3b9d-44fe-af43-41e7933df07a" xmlns:ns3="e3c5cd09-d5d2-4a49-81e9-ed93aacddae4" targetNamespace="http://schemas.microsoft.com/office/2006/metadata/properties" ma:root="true" ma:fieldsID="94cd11e84a78d7f577da61cc0ac152c4" ns2:_="" ns3:_="">
    <xsd:import namespace="18eb18e9-3b9d-44fe-af43-41e7933df07a"/>
    <xsd:import namespace="e3c5cd09-d5d2-4a49-81e9-ed93aacdda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earch_languag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eb18e9-3b9d-44fe-af43-41e7933d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a5a7c612-5922-4a77-8e31-25f580869e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c5cd09-d5d2-4a49-81e9-ed93aacdd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ae0d295-044c-4b37-afa2-88077731fee5}" ma:internalName="TaxCatchAll" ma:showField="CatchAllData" ma:web="e3c5cd09-d5d2-4a49-81e9-ed93aacdda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earch_language" ma:index="26" nillable="true" ma:displayName="search_language" ma:default="ja" ma:internalName="search_languag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arch_language xmlns="e3c5cd09-d5d2-4a49-81e9-ed93aacddae4">ja</search_language>
    <lcf76f155ced4ddcb4097134ff3c332f xmlns="18eb18e9-3b9d-44fe-af43-41e7933df07a">
      <Terms xmlns="http://schemas.microsoft.com/office/infopath/2007/PartnerControls"/>
    </lcf76f155ced4ddcb4097134ff3c332f>
    <TaxCatchAll xmlns="e3c5cd09-d5d2-4a49-81e9-ed93aacddae4" xsi:nil="true"/>
  </documentManagement>
</p:properties>
</file>

<file path=customXml/itemProps1.xml><?xml version="1.0" encoding="utf-8"?>
<ds:datastoreItem xmlns:ds="http://schemas.openxmlformats.org/officeDocument/2006/customXml" ds:itemID="{E115283B-29E5-455F-AB2D-EE984753CD9B}"/>
</file>

<file path=customXml/itemProps2.xml><?xml version="1.0" encoding="utf-8"?>
<ds:datastoreItem xmlns:ds="http://schemas.openxmlformats.org/officeDocument/2006/customXml" ds:itemID="{CBBE20EB-A78D-42C0-88E2-0C079A00C11D}"/>
</file>

<file path=customXml/itemProps3.xml><?xml version="1.0" encoding="utf-8"?>
<ds:datastoreItem xmlns:ds="http://schemas.openxmlformats.org/officeDocument/2006/customXml" ds:itemID="{E5C4E6BD-501A-41DF-BEC1-240F98F5A73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796</Words>
  <Application>Microsoft Office PowerPoint</Application>
  <PresentationFormat>画面に合わせる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メイリオ</vt:lpstr>
      <vt:lpstr>メイリオ</vt:lpstr>
      <vt:lpstr>游ゴシック</vt:lpstr>
      <vt:lpstr>Arial</vt:lpstr>
      <vt:lpstr>Calibri</vt:lpstr>
      <vt:lpstr>Wingdings</vt:lpstr>
      <vt:lpstr>Wingdings 2</vt:lpstr>
      <vt:lpstr>緑（新地理総合）</vt:lpstr>
      <vt:lpstr>１ 急速な経済成長を 　 支えた産業の発展</vt:lpstr>
      <vt:lpstr>インドはなぜ，急速な経済成長を続けているのだろうか。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インドの経済成長をけん引するICT産業は，どのような要因があって成長を遂げたのか，説明しよう。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2025-03-06T05:05:24Z</dcterms:created>
  <dcterms:modified xsi:type="dcterms:W3CDTF">2025-03-06T05:05:33Z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0x010100D33E9AC2B65C294ABCCC11D779D0FAA0</vt:lpwstr>
  </property>
</Properties>
</file>