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9" r:id="rId1"/>
    <p:sldMasterId id="2147483807" r:id="rId2"/>
    <p:sldMasterId id="2147483819" r:id="rId3"/>
  </p:sldMasterIdLst>
  <p:notesMasterIdLst>
    <p:notesMasterId r:id="rId16"/>
  </p:notesMasterIdLst>
  <p:handoutMasterIdLst>
    <p:handoutMasterId r:id="rId17"/>
  </p:handoutMasterIdLst>
  <p:sldIdLst>
    <p:sldId id="285" r:id="rId4"/>
    <p:sldId id="287" r:id="rId5"/>
    <p:sldId id="283" r:id="rId6"/>
    <p:sldId id="306" r:id="rId7"/>
    <p:sldId id="284" r:id="rId8"/>
    <p:sldId id="298" r:id="rId9"/>
    <p:sldId id="308" r:id="rId10"/>
    <p:sldId id="291" r:id="rId11"/>
    <p:sldId id="299" r:id="rId12"/>
    <p:sldId id="309" r:id="rId13"/>
    <p:sldId id="310" r:id="rId14"/>
    <p:sldId id="289" r:id="rId1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8"/>
    <a:srgbClr val="8FFFC7"/>
    <a:srgbClr val="2DFF96"/>
    <a:srgbClr val="E1FFF0"/>
    <a:srgbClr val="2D9CE7"/>
    <a:srgbClr val="68B8EE"/>
    <a:srgbClr val="DDEFFB"/>
    <a:srgbClr val="D0B9FF"/>
    <a:srgbClr val="E0D1FF"/>
    <a:srgbClr val="966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34D068-624C-4E0A-B70D-EEAC9DB54558}" v="16" dt="2025-03-06T05:06:58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5" autoAdjust="0"/>
    <p:restoredTop sz="94614" autoAdjust="0"/>
  </p:normalViewPr>
  <p:slideViewPr>
    <p:cSldViewPr>
      <p:cViewPr varScale="1">
        <p:scale>
          <a:sx n="101" d="100"/>
          <a:sy n="101" d="100"/>
        </p:scale>
        <p:origin x="1590" y="102"/>
      </p:cViewPr>
      <p:guideLst/>
    </p:cSldViewPr>
  </p:slideViewPr>
  <p:outlineViewPr>
    <p:cViewPr>
      <p:scale>
        <a:sx n="33" d="100"/>
        <a:sy n="33" d="100"/>
      </p:scale>
      <p:origin x="0" y="-15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4002" y="12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69738A9-EECC-BC4A-0407-8A47FA03FE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6B5F47-5195-93C6-D3BC-D43C622862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9B14E-B2C7-40E9-BE75-F6221C8B4F0F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7B1DABB-6654-9D92-4157-5DAC80AAB5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C4AEC3-5847-7F54-CD2D-36063941E2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BF0CF-DB06-4891-8613-821420C8A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858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5253A-8DEE-4F85-A6D1-400C8235E3D8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F8630-7EA0-43AC-AAB2-08449D33E4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9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見開き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6858000" cy="187145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18D843-1677-4812-A8F4-94485F1E0171}"/>
              </a:ext>
            </a:extLst>
          </p:cNvPr>
          <p:cNvSpPr/>
          <p:nvPr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rgbClr val="00B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96324"/>
            <a:ext cx="6858000" cy="1915805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868FD94-EFF0-14AE-9BB6-C9261A0D20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999" y="549275"/>
            <a:ext cx="6047725" cy="5032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p.44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45</a:t>
            </a:r>
          </a:p>
          <a:p>
            <a:pPr lvl="4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4E6DFA9-0200-4766-7FA2-5FA26B083DC7}"/>
              </a:ext>
            </a:extLst>
          </p:cNvPr>
          <p:cNvSpPr/>
          <p:nvPr userDrawn="1"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rgbClr val="00B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6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見出し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4A417AF-2DC3-4101-B92D-252903B0E556}"/>
              </a:ext>
            </a:extLst>
          </p:cNvPr>
          <p:cNvSpPr/>
          <p:nvPr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46C01A0-CCD7-70B6-3C9F-B7A36A6395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" name="動作設定ボタン: 戻る/前へ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843255D-F719-2693-3A2D-C3D65484948F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動作設定ボタン: 進む/次へ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1C8BFF9-C7D1-774B-1AF7-A544B78731E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088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版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45931"/>
            <a:ext cx="7886700" cy="523420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5BF0D232-2909-457E-BB71-262959D2C491}"/>
              </a:ext>
            </a:extLst>
          </p:cNvPr>
          <p:cNvSpPr/>
          <p:nvPr/>
        </p:nvSpPr>
        <p:spPr>
          <a:xfrm>
            <a:off x="-143692" y="-172722"/>
            <a:ext cx="9358811" cy="1118653"/>
          </a:xfrm>
          <a:custGeom>
            <a:avLst/>
            <a:gdLst>
              <a:gd name="connsiteX0" fmla="*/ 240005 w 9448800"/>
              <a:gd name="connsiteY0" fmla="*/ 0 h 1440000"/>
              <a:gd name="connsiteX1" fmla="*/ 1919995 w 9448800"/>
              <a:gd name="connsiteY1" fmla="*/ 0 h 1440000"/>
              <a:gd name="connsiteX2" fmla="*/ 1968364 w 9448800"/>
              <a:gd name="connsiteY2" fmla="*/ 4876 h 1440000"/>
              <a:gd name="connsiteX3" fmla="*/ 1991360 w 9448800"/>
              <a:gd name="connsiteY3" fmla="*/ 12014 h 1440000"/>
              <a:gd name="connsiteX4" fmla="*/ 1991360 w 9448800"/>
              <a:gd name="connsiteY4" fmla="*/ 0 h 1440000"/>
              <a:gd name="connsiteX5" fmla="*/ 9448800 w 9448800"/>
              <a:gd name="connsiteY5" fmla="*/ 0 h 1440000"/>
              <a:gd name="connsiteX6" fmla="*/ 9448800 w 9448800"/>
              <a:gd name="connsiteY6" fmla="*/ 365125 h 1440000"/>
              <a:gd name="connsiteX7" fmla="*/ 2160000 w 9448800"/>
              <a:gd name="connsiteY7" fmla="*/ 365125 h 1440000"/>
              <a:gd name="connsiteX8" fmla="*/ 2160000 w 9448800"/>
              <a:gd name="connsiteY8" fmla="*/ 1199995 h 1440000"/>
              <a:gd name="connsiteX9" fmla="*/ 1919995 w 9448800"/>
              <a:gd name="connsiteY9" fmla="*/ 1440000 h 1440000"/>
              <a:gd name="connsiteX10" fmla="*/ 240005 w 9448800"/>
              <a:gd name="connsiteY10" fmla="*/ 1440000 h 1440000"/>
              <a:gd name="connsiteX11" fmla="*/ 0 w 9448800"/>
              <a:gd name="connsiteY11" fmla="*/ 1199995 h 1440000"/>
              <a:gd name="connsiteX12" fmla="*/ 0 w 9448800"/>
              <a:gd name="connsiteY12" fmla="*/ 240005 h 1440000"/>
              <a:gd name="connsiteX13" fmla="*/ 240005 w 9448800"/>
              <a:gd name="connsiteY13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48800" h="1440000">
                <a:moveTo>
                  <a:pt x="240005" y="0"/>
                </a:moveTo>
                <a:lnTo>
                  <a:pt x="1919995" y="0"/>
                </a:lnTo>
                <a:cubicBezTo>
                  <a:pt x="1936564" y="0"/>
                  <a:pt x="1952741" y="1679"/>
                  <a:pt x="1968364" y="4876"/>
                </a:cubicBezTo>
                <a:lnTo>
                  <a:pt x="1991360" y="12014"/>
                </a:lnTo>
                <a:lnTo>
                  <a:pt x="1991360" y="0"/>
                </a:lnTo>
                <a:lnTo>
                  <a:pt x="9448800" y="0"/>
                </a:lnTo>
                <a:lnTo>
                  <a:pt x="9448800" y="365125"/>
                </a:lnTo>
                <a:lnTo>
                  <a:pt x="2160000" y="365125"/>
                </a:lnTo>
                <a:lnTo>
                  <a:pt x="2160000" y="1199995"/>
                </a:lnTo>
                <a:cubicBezTo>
                  <a:pt x="2160000" y="1332546"/>
                  <a:pt x="2052546" y="1440000"/>
                  <a:pt x="1919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797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活用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B8B867-AE6E-4E68-A2B0-16AC84ABC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1813441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動作設定ボタン: 戻る/前へ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B737C405-E1AB-3A53-5B8D-DAD591B15DCC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2D9CE7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動作設定ボタン: 進む/次へ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CD4F850-14F2-D59A-8438-A3016678303B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2D9CE7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732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確認（解答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707" y="1642019"/>
            <a:ext cx="7177405" cy="996577"/>
          </a:xfrm>
        </p:spPr>
        <p:txBody>
          <a:bodyPr anchor="t" anchorCtr="0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ホームベース 17">
            <a:extLst>
              <a:ext uri="{FF2B5EF4-FFF2-40B4-BE49-F238E27FC236}">
                <a16:creationId xmlns:a16="http://schemas.microsoft.com/office/drawing/2014/main" id="{6F923E08-A8E2-990A-1D2E-DEE4D18AC64F}"/>
              </a:ext>
            </a:extLst>
          </p:cNvPr>
          <p:cNvSpPr/>
          <p:nvPr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確 認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FD18DF1-2E79-A9B0-746F-6103F13A7673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87707665-D7FD-BBE2-E1D8-C655A9CE0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588" y="2708275"/>
            <a:ext cx="8010525" cy="3648075"/>
          </a:xfr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FFFF00"/>
                </a:solidFill>
              </a:defRPr>
            </a:lvl1pPr>
            <a:lvl2pPr marL="457200" indent="0">
              <a:buFontTx/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" name="動作設定ボタン: 戻る 2">
            <a:hlinkClick r:id="" action="ppaction://hlinkshowjump?jump=endshow" highlightClick="1">
              <a:snd r:embed="rId2" name="camera.wav"/>
            </a:hlinkClick>
            <a:extLst>
              <a:ext uri="{FF2B5EF4-FFF2-40B4-BE49-F238E27FC236}">
                <a16:creationId xmlns:a16="http://schemas.microsoft.com/office/drawing/2014/main" id="{BC8294AA-5C61-551A-92E1-A907B69B1AD3}"/>
              </a:ext>
            </a:extLst>
          </p:cNvPr>
          <p:cNvSpPr/>
          <p:nvPr userDrawn="1"/>
        </p:nvSpPr>
        <p:spPr>
          <a:xfrm>
            <a:off x="8632870" y="6608089"/>
            <a:ext cx="504000" cy="262800"/>
          </a:xfrm>
          <a:prstGeom prst="actionButtonReturn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574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学習課題（解答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26" y="1650355"/>
            <a:ext cx="7178588" cy="996577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ホームベース 11">
            <a:extLst>
              <a:ext uri="{FF2B5EF4-FFF2-40B4-BE49-F238E27FC236}">
                <a16:creationId xmlns:a16="http://schemas.microsoft.com/office/drawing/2014/main" id="{0B1272F2-C2EC-9C8B-53AB-EA82ED5240DF}"/>
              </a:ext>
            </a:extLst>
          </p:cNvPr>
          <p:cNvSpPr/>
          <p:nvPr/>
        </p:nvSpPr>
        <p:spPr>
          <a:xfrm>
            <a:off x="518305" y="230943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深い学び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6E755D21-6F19-C8B8-D84C-17350155D6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888" y="2781300"/>
            <a:ext cx="7896226" cy="35274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 b="1">
                <a:solidFill>
                  <a:srgbClr val="FFFF00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E5A027-3C01-8599-0EC7-DBCD16F7CB19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7" name="動作設定ボタン: 戻る/前へ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FD954B69-8C49-5642-A518-607351EAD3D2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687B248-B959-DF22-1DF3-93978D0B3B9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006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導入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AF13606-1A80-4D0C-A3A5-BE2CD1882BE1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考えてみよう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AF9672-4CAD-418D-9CFC-71C6EC5C2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876850"/>
            <a:ext cx="7886700" cy="717332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39FB4A-CE12-4D1F-A8D3-52C7D68A15BD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449C1B6-C3DC-4F49-8EDF-4EAD58C864DD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動作設定ボタン: 戻る/前へ 2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A2C16574-7A18-467F-1C85-A20606A43814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動作設定ボタン: 進む/次へ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81F339FB-DA4B-655C-8A8E-61F0CB213DB7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6007D7D-2A9E-CD12-EC00-192B96856626}"/>
              </a:ext>
            </a:extLst>
          </p:cNvPr>
          <p:cNvSpPr/>
          <p:nvPr userDrawn="1"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92A9546-98F3-6A5C-267D-B19AA635DCF0}"/>
              </a:ext>
            </a:extLst>
          </p:cNvPr>
          <p:cNvSpPr txBox="1"/>
          <p:nvPr userDrawn="1"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3AC337D-25F9-ECA0-18E2-AFE93C5E7414}"/>
              </a:ext>
            </a:extLst>
          </p:cNvPr>
          <p:cNvSpPr txBox="1">
            <a:spLocks/>
          </p:cNvSpPr>
          <p:nvPr userDrawn="1"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52053A8-A81F-3C44-F503-B7471303BC46}"/>
              </a:ext>
            </a:extLst>
          </p:cNvPr>
          <p:cNvSpPr/>
          <p:nvPr userDrawn="1"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動作設定ボタン: 戻る/前へ 15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92A9D5C-778C-EF29-F215-8797E23CCD5E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動作設定ボタン: 進む/次へ 1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3F86EB9-E088-FFBE-BBFE-6610E1B464E1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982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見開き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6858000" cy="187145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96324"/>
            <a:ext cx="6858000" cy="1915805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868FD94-EFF0-14AE-9BB6-C9261A0D20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999" y="549275"/>
            <a:ext cx="6047725" cy="5032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p.44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45</a:t>
            </a:r>
          </a:p>
          <a:p>
            <a:pPr lvl="4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4E6DFA9-0200-4766-7FA2-5FA26B083DC7}"/>
              </a:ext>
            </a:extLst>
          </p:cNvPr>
          <p:cNvSpPr/>
          <p:nvPr userDrawn="1"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79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学習課題（解答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E14B528-F09B-DD19-B4B4-0DF4A6A8687B}"/>
              </a:ext>
            </a:extLst>
          </p:cNvPr>
          <p:cNvSpPr/>
          <p:nvPr userDrawn="1"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957" y="1628115"/>
            <a:ext cx="7250588" cy="2193150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052808"/>
            <a:ext cx="7886700" cy="2000014"/>
          </a:xfrm>
          <a:solidFill>
            <a:schemeClr val="tx1"/>
          </a:solidFill>
          <a:ln w="12700"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ホームベース 18">
            <a:extLst>
              <a:ext uri="{FF2B5EF4-FFF2-40B4-BE49-F238E27FC236}">
                <a16:creationId xmlns:a16="http://schemas.microsoft.com/office/drawing/2014/main" id="{356D2DEB-E2B8-9B8C-C6C4-8E7574F6EBCF}"/>
              </a:ext>
            </a:extLst>
          </p:cNvPr>
          <p:cNvSpPr/>
          <p:nvPr userDrawn="1"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1AF67-0839-056F-6D1C-40C046EDDE10}"/>
              </a:ext>
            </a:extLst>
          </p:cNvPr>
          <p:cNvSpPr/>
          <p:nvPr userDrawn="1"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29189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習課題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193150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052808"/>
            <a:ext cx="7886700" cy="2000014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ホームベース 18">
            <a:extLst>
              <a:ext uri="{FF2B5EF4-FFF2-40B4-BE49-F238E27FC236}">
                <a16:creationId xmlns:a16="http://schemas.microsoft.com/office/drawing/2014/main" id="{D408652E-D31D-6DBC-E328-72DE8BCE1D96}"/>
              </a:ext>
            </a:extLst>
          </p:cNvPr>
          <p:cNvSpPr/>
          <p:nvPr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923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見開き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6858000" cy="187145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18D843-1677-4812-A8F4-94485F1E0171}"/>
              </a:ext>
            </a:extLst>
          </p:cNvPr>
          <p:cNvSpPr/>
          <p:nvPr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rgbClr val="00B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96324"/>
            <a:ext cx="6858000" cy="1915805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868FD94-EFF0-14AE-9BB6-C9261A0D20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999" y="549275"/>
            <a:ext cx="6047725" cy="5032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p.44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45</a:t>
            </a:r>
          </a:p>
          <a:p>
            <a:pPr lvl="4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239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習課題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957" y="1628115"/>
            <a:ext cx="7250588" cy="2193150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052808"/>
            <a:ext cx="7886700" cy="2000014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ホームベース 18">
            <a:extLst>
              <a:ext uri="{FF2B5EF4-FFF2-40B4-BE49-F238E27FC236}">
                <a16:creationId xmlns:a16="http://schemas.microsoft.com/office/drawing/2014/main" id="{D408652E-D31D-6DBC-E328-72DE8BCE1D96}"/>
              </a:ext>
            </a:extLst>
          </p:cNvPr>
          <p:cNvSpPr/>
          <p:nvPr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ホームベース 18">
            <a:extLst>
              <a:ext uri="{FF2B5EF4-FFF2-40B4-BE49-F238E27FC236}">
                <a16:creationId xmlns:a16="http://schemas.microsoft.com/office/drawing/2014/main" id="{356D2DEB-E2B8-9B8C-C6C4-8E7574F6EBCF}"/>
              </a:ext>
            </a:extLst>
          </p:cNvPr>
          <p:cNvSpPr/>
          <p:nvPr userDrawn="1"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1AF67-0839-056F-6D1C-40C046EDDE10}"/>
              </a:ext>
            </a:extLst>
          </p:cNvPr>
          <p:cNvSpPr/>
          <p:nvPr userDrawn="1"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783995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小見出し１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89F767F-B982-42D3-BB49-55BF981E5B02}"/>
              </a:ext>
            </a:extLst>
          </p:cNvPr>
          <p:cNvSpPr/>
          <p:nvPr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7">
            <a:extLst>
              <a:ext uri="{FF2B5EF4-FFF2-40B4-BE49-F238E27FC236}">
                <a16:creationId xmlns:a16="http://schemas.microsoft.com/office/drawing/2014/main" id="{D55F8B7F-081B-8B22-15C9-586BFC441E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8668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動作設定ボタン: 戻る/前へ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6D175FD-A572-130E-3F2B-B0692265B261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EAB7C6F-2FF0-B3E3-6BB1-13D9787544B6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635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小見出し２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4A417AF-2DC3-4101-B92D-252903B0E556}"/>
              </a:ext>
            </a:extLst>
          </p:cNvPr>
          <p:cNvSpPr/>
          <p:nvPr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46C01A0-CCD7-70B6-3C9F-B7A36A6395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動作設定ボタン: 戻る/前へ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FD7756A-B5CE-3030-26D2-D8568244D673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進む/次へ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A2F380D-7317-B406-8D65-A5E7E0C2DE0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00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確認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707" y="1642019"/>
            <a:ext cx="7177405" cy="996577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ホームベース 17">
            <a:extLst>
              <a:ext uri="{FF2B5EF4-FFF2-40B4-BE49-F238E27FC236}">
                <a16:creationId xmlns:a16="http://schemas.microsoft.com/office/drawing/2014/main" id="{6F923E08-A8E2-990A-1D2E-DEE4D18AC64F}"/>
              </a:ext>
            </a:extLst>
          </p:cNvPr>
          <p:cNvSpPr/>
          <p:nvPr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確 認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FD18DF1-2E79-A9B0-746F-6103F13A7673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87707665-D7FD-BBE2-E1D8-C655A9CE0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588" y="2708275"/>
            <a:ext cx="8010525" cy="3648075"/>
          </a:xfr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FF0000"/>
                </a:solidFill>
              </a:defRPr>
            </a:lvl1pPr>
            <a:lvl2pPr marL="457200" indent="0">
              <a:buFontTx/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9" name="動作設定ボタン: 戻る/前へ 8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B3474DB-6FE5-B2AC-2426-13CC749BA2F5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動作設定ボタン: 進む/次へ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5B7C393-72DB-EB04-609D-84D606DC89C9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71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学習課題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26" y="1650355"/>
            <a:ext cx="7178588" cy="996577"/>
          </a:xfrm>
        </p:spPr>
        <p:txBody>
          <a:bodyPr anchor="t" anchorCtr="0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ホームベース 11">
            <a:extLst>
              <a:ext uri="{FF2B5EF4-FFF2-40B4-BE49-F238E27FC236}">
                <a16:creationId xmlns:a16="http://schemas.microsoft.com/office/drawing/2014/main" id="{0B1272F2-C2EC-9C8B-53AB-EA82ED5240DF}"/>
              </a:ext>
            </a:extLst>
          </p:cNvPr>
          <p:cNvSpPr/>
          <p:nvPr/>
        </p:nvSpPr>
        <p:spPr>
          <a:xfrm>
            <a:off x="518305" y="230943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深い学び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6E755D21-6F19-C8B8-D84C-17350155D6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888" y="2781300"/>
            <a:ext cx="7896226" cy="35274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 b="1">
                <a:solidFill>
                  <a:srgbClr val="FF0000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E5A027-3C01-8599-0EC7-DBCD16F7CB19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7" name="動作設定ボタン: 戻る/前へ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FD954B69-8C49-5642-A518-607351EAD3D2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687B248-B959-DF22-1DF3-93978D0B3B9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200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導入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AF13606-1A80-4D0C-A3A5-BE2CD1882BE1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AF9672-4CAD-418D-9CFC-71C6EC5C2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876850"/>
            <a:ext cx="7886700" cy="717332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39FB4A-CE12-4D1F-A8D3-52C7D68A15BD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449C1B6-C3DC-4F49-8EDF-4EAD58C864DD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372FC94-E3BF-BF69-6CF2-BB00E242E606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400149-EC82-3BF1-7CF1-A6725304A6CE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0019853-613B-2571-CF72-18B515D1E969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6F7DFDF-A896-5C6F-7D63-8469583B5561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動作設定ボタン: 戻る/前へ 1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E4C6D4A-F7DE-8B1F-9099-383CCF87331C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動作設定ボタン: 進む/次へ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10BE66A-048D-B76E-3D12-05A4334150F9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4178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小見出し１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89F767F-B982-42D3-BB49-55BF981E5B02}"/>
              </a:ext>
            </a:extLst>
          </p:cNvPr>
          <p:cNvSpPr/>
          <p:nvPr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7">
            <a:extLst>
              <a:ext uri="{FF2B5EF4-FFF2-40B4-BE49-F238E27FC236}">
                <a16:creationId xmlns:a16="http://schemas.microsoft.com/office/drawing/2014/main" id="{D55F8B7F-081B-8B22-15C9-586BFC441E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8668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動作設定ボタン: 戻る/前へ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6D175FD-A572-130E-3F2B-B0692265B261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EAB7C6F-2FF0-B3E3-6BB1-13D9787544B6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084CEE9-420F-E1E7-9F42-67B6AF4BDC05}"/>
              </a:ext>
            </a:extLst>
          </p:cNvPr>
          <p:cNvSpPr/>
          <p:nvPr userDrawn="1"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動作設定ボタン: 戻る/前へ 8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03DAD62-BE91-641B-8664-57734CBA0C6B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動作設定ボタン: 進む/次へ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9C7C5D9-ADD7-804C-582B-24CEE8772AE5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4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小見出し２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4A417AF-2DC3-4101-B92D-252903B0E556}"/>
              </a:ext>
            </a:extLst>
          </p:cNvPr>
          <p:cNvSpPr/>
          <p:nvPr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46C01A0-CCD7-70B6-3C9F-B7A36A6395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動作設定ボタン: 戻る/前へ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FD7756A-B5CE-3030-26D2-D8568244D673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進む/次へ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A2F380D-7317-B406-8D65-A5E7E0C2DE0F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30B7ABA-28F7-E4AC-67C1-9EAA66419882}"/>
              </a:ext>
            </a:extLst>
          </p:cNvPr>
          <p:cNvSpPr/>
          <p:nvPr userDrawn="1"/>
        </p:nvSpPr>
        <p:spPr>
          <a:xfrm>
            <a:off x="-233680" y="-152400"/>
            <a:ext cx="9519920" cy="900000"/>
          </a:xfrm>
          <a:custGeom>
            <a:avLst/>
            <a:gdLst>
              <a:gd name="connsiteX0" fmla="*/ 150003 w 9519920"/>
              <a:gd name="connsiteY0" fmla="*/ 0 h 900000"/>
              <a:gd name="connsiteX1" fmla="*/ 7152640 w 9519920"/>
              <a:gd name="connsiteY1" fmla="*/ 0 h 900000"/>
              <a:gd name="connsiteX2" fmla="*/ 7215997 w 9519920"/>
              <a:gd name="connsiteY2" fmla="*/ 0 h 900000"/>
              <a:gd name="connsiteX3" fmla="*/ 9519920 w 9519920"/>
              <a:gd name="connsiteY3" fmla="*/ 0 h 900000"/>
              <a:gd name="connsiteX4" fmla="*/ 9519920 w 9519920"/>
              <a:gd name="connsiteY4" fmla="*/ 360000 h 900000"/>
              <a:gd name="connsiteX5" fmla="*/ 7366000 w 9519920"/>
              <a:gd name="connsiteY5" fmla="*/ 360000 h 900000"/>
              <a:gd name="connsiteX6" fmla="*/ 7366000 w 9519920"/>
              <a:gd name="connsiteY6" fmla="*/ 749997 h 900000"/>
              <a:gd name="connsiteX7" fmla="*/ 7215997 w 9519920"/>
              <a:gd name="connsiteY7" fmla="*/ 900000 h 900000"/>
              <a:gd name="connsiteX8" fmla="*/ 150003 w 9519920"/>
              <a:gd name="connsiteY8" fmla="*/ 900000 h 900000"/>
              <a:gd name="connsiteX9" fmla="*/ 0 w 9519920"/>
              <a:gd name="connsiteY9" fmla="*/ 749997 h 900000"/>
              <a:gd name="connsiteX10" fmla="*/ 0 w 9519920"/>
              <a:gd name="connsiteY10" fmla="*/ 150003 h 900000"/>
              <a:gd name="connsiteX11" fmla="*/ 150003 w 951992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9920" h="900000">
                <a:moveTo>
                  <a:pt x="150003" y="0"/>
                </a:moveTo>
                <a:lnTo>
                  <a:pt x="7152640" y="0"/>
                </a:lnTo>
                <a:lnTo>
                  <a:pt x="7215997" y="0"/>
                </a:lnTo>
                <a:lnTo>
                  <a:pt x="9519920" y="0"/>
                </a:lnTo>
                <a:lnTo>
                  <a:pt x="9519920" y="360000"/>
                </a:lnTo>
                <a:lnTo>
                  <a:pt x="7366000" y="360000"/>
                </a:lnTo>
                <a:lnTo>
                  <a:pt x="7366000" y="749997"/>
                </a:lnTo>
                <a:cubicBezTo>
                  <a:pt x="7366000" y="832841"/>
                  <a:pt x="7298841" y="900000"/>
                  <a:pt x="7215997" y="900000"/>
                </a:cubicBezTo>
                <a:lnTo>
                  <a:pt x="150003" y="900000"/>
                </a:lnTo>
                <a:cubicBezTo>
                  <a:pt x="67159" y="900000"/>
                  <a:pt x="0" y="832841"/>
                  <a:pt x="0" y="749997"/>
                </a:cubicBezTo>
                <a:lnTo>
                  <a:pt x="0" y="150003"/>
                </a:lnTo>
                <a:cubicBezTo>
                  <a:pt x="0" y="67159"/>
                  <a:pt x="67159" y="0"/>
                  <a:pt x="150003" y="0"/>
                </a:cubicBezTo>
                <a:close/>
              </a:path>
            </a:pathLst>
          </a:cu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動作設定ボタン: 戻る/前へ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35BBC2B-5442-D5E5-46F3-F40BFF1B61A6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07F8E1C-3A39-3ED0-22BA-A481FF3419C4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188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確認（解答）">
    <p:bg>
      <p:bgPr>
        <a:solidFill>
          <a:srgbClr val="E1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707" y="1642019"/>
            <a:ext cx="7177405" cy="996577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ホームベース 17">
            <a:extLst>
              <a:ext uri="{FF2B5EF4-FFF2-40B4-BE49-F238E27FC236}">
                <a16:creationId xmlns:a16="http://schemas.microsoft.com/office/drawing/2014/main" id="{6F923E08-A8E2-990A-1D2E-DEE4D18AC64F}"/>
              </a:ext>
            </a:extLst>
          </p:cNvPr>
          <p:cNvSpPr/>
          <p:nvPr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確 認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FD18DF1-2E79-A9B0-746F-6103F13A7673}"/>
              </a:ext>
            </a:extLst>
          </p:cNvPr>
          <p:cNvSpPr/>
          <p:nvPr/>
        </p:nvSpPr>
        <p:spPr>
          <a:xfrm>
            <a:off x="509197" y="1628115"/>
            <a:ext cx="720000" cy="72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87707665-D7FD-BBE2-E1D8-C655A9CE0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588" y="2708275"/>
            <a:ext cx="8010525" cy="3648075"/>
          </a:xfr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FF0000"/>
                </a:solidFill>
              </a:defRPr>
            </a:lvl1pPr>
            <a:lvl2pPr marL="457200" indent="0">
              <a:buFontTx/>
              <a:buNone/>
              <a:defRPr/>
            </a:lvl2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9158CF29-956C-07D9-0F88-9A212E3A9E80}"/>
              </a:ext>
            </a:extLst>
          </p:cNvPr>
          <p:cNvSpPr/>
          <p:nvPr userDrawn="1"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rgbClr val="00B05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ホームベース 17">
            <a:extLst>
              <a:ext uri="{FF2B5EF4-FFF2-40B4-BE49-F238E27FC236}">
                <a16:creationId xmlns:a16="http://schemas.microsoft.com/office/drawing/2014/main" id="{C0F8F0CA-9D82-88C3-3170-C67ACC3048E3}"/>
              </a:ext>
            </a:extLst>
          </p:cNvPr>
          <p:cNvSpPr/>
          <p:nvPr userDrawn="1"/>
        </p:nvSpPr>
        <p:spPr>
          <a:xfrm>
            <a:off x="756000" y="197626"/>
            <a:ext cx="1440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0" rtlCol="0" anchor="ctr"/>
          <a:lstStyle/>
          <a:p>
            <a:pPr algn="ctr"/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確 認</a:t>
            </a:r>
            <a:endParaRPr kumimoji="1" lang="ja-JP" altLang="en-US" sz="3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動作設定ボタン: 戻る 15">
            <a:hlinkClick r:id="" action="ppaction://hlinkshowjump?jump=endshow" highlightClick="1">
              <a:snd r:embed="rId2" name="camera.wav"/>
            </a:hlinkClick>
            <a:extLst>
              <a:ext uri="{FF2B5EF4-FFF2-40B4-BE49-F238E27FC236}">
                <a16:creationId xmlns:a16="http://schemas.microsoft.com/office/drawing/2014/main" id="{A957A22D-9D97-2A4D-FB3E-8BAA61874648}"/>
              </a:ext>
            </a:extLst>
          </p:cNvPr>
          <p:cNvSpPr/>
          <p:nvPr userDrawn="1"/>
        </p:nvSpPr>
        <p:spPr>
          <a:xfrm>
            <a:off x="8632870" y="6608089"/>
            <a:ext cx="504000" cy="262800"/>
          </a:xfrm>
          <a:prstGeom prst="actionButtonReturn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468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導入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AF13606-1A80-4D0C-A3A5-BE2CD1882BE1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AF9672-4CAD-418D-9CFC-71C6EC5C2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876850"/>
            <a:ext cx="7886700" cy="717332"/>
          </a:xfrm>
        </p:spPr>
        <p:txBody>
          <a:bodyPr anchor="t" anchorCtr="0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39FB4A-CE12-4D1F-A8D3-52C7D68A15BD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449C1B6-C3DC-4F49-8EDF-4EAD58C864DD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372FC94-E3BF-BF69-6CF2-BB00E242E606}"/>
              </a:ext>
            </a:extLst>
          </p:cNvPr>
          <p:cNvSpPr/>
          <p:nvPr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400149-EC82-3BF1-7CF1-A6725304A6CE}"/>
              </a:ext>
            </a:extLst>
          </p:cNvPr>
          <p:cNvSpPr txBox="1"/>
          <p:nvPr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0019853-613B-2571-CF72-18B515D1E969}"/>
              </a:ext>
            </a:extLst>
          </p:cNvPr>
          <p:cNvSpPr txBox="1">
            <a:spLocks/>
          </p:cNvSpPr>
          <p:nvPr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6F7DFDF-A896-5C6F-7D63-8469583B5561}"/>
              </a:ext>
            </a:extLst>
          </p:cNvPr>
          <p:cNvSpPr/>
          <p:nvPr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動作設定ボタン: 戻る/前へ 1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E4C6D4A-F7DE-8B1F-9099-383CCF87331C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動作設定ボタン: 進む/次へ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10BE66A-048D-B76E-3D12-05A4334150F9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55495B37-DAED-EB0E-617F-36F2F33F9898}"/>
              </a:ext>
            </a:extLst>
          </p:cNvPr>
          <p:cNvSpPr/>
          <p:nvPr userDrawn="1"/>
        </p:nvSpPr>
        <p:spPr>
          <a:xfrm>
            <a:off x="-132623" y="-220519"/>
            <a:ext cx="9399721" cy="717331"/>
          </a:xfrm>
          <a:prstGeom prst="roundRect">
            <a:avLst/>
          </a:prstGeom>
          <a:solidFill>
            <a:srgbClr val="C7BFA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38D3A8-4C63-88F4-28AF-ACB3DDBA8F6C}"/>
              </a:ext>
            </a:extLst>
          </p:cNvPr>
          <p:cNvSpPr txBox="1"/>
          <p:nvPr userDrawn="1"/>
        </p:nvSpPr>
        <p:spPr>
          <a:xfrm>
            <a:off x="3798019" y="35147"/>
            <a:ext cx="311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考えてみよう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DE2B30F-1164-B24D-F098-0462BE22D174}"/>
              </a:ext>
            </a:extLst>
          </p:cNvPr>
          <p:cNvSpPr txBox="1">
            <a:spLocks/>
          </p:cNvSpPr>
          <p:nvPr userDrawn="1"/>
        </p:nvSpPr>
        <p:spPr>
          <a:xfrm>
            <a:off x="623455" y="5826072"/>
            <a:ext cx="7886700" cy="717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7959DAD-DEAB-D8E7-5DF5-9103797EA651}"/>
              </a:ext>
            </a:extLst>
          </p:cNvPr>
          <p:cNvSpPr/>
          <p:nvPr userDrawn="1"/>
        </p:nvSpPr>
        <p:spPr>
          <a:xfrm>
            <a:off x="623455" y="-2961"/>
            <a:ext cx="1817528" cy="717331"/>
          </a:xfrm>
          <a:prstGeom prst="rect">
            <a:avLst/>
          </a:prstGeom>
          <a:solidFill>
            <a:srgbClr val="FFC000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導入！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動作設定ボタン: 戻る/前へ 19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B6C5A6A-32B4-83AB-5C8A-345D46857662}"/>
              </a:ext>
            </a:extLst>
          </p:cNvPr>
          <p:cNvSpPr/>
          <p:nvPr userDrawn="1"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動作設定ボタン: 進む/次へ 2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80BB95D-CDCD-1A30-8476-B629CC979307}"/>
              </a:ext>
            </a:extLst>
          </p:cNvPr>
          <p:cNvSpPr/>
          <p:nvPr userDrawn="1"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818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見開きタイトル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6858000" cy="187145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A8F385B-847E-D063-4C31-7275EEBA0FD7}"/>
              </a:ext>
            </a:extLst>
          </p:cNvPr>
          <p:cNvSpPr/>
          <p:nvPr/>
        </p:nvSpPr>
        <p:spPr>
          <a:xfrm>
            <a:off x="0" y="0"/>
            <a:ext cx="9144000" cy="351213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96324"/>
            <a:ext cx="6858000" cy="1915805"/>
          </a:xfrm>
        </p:spPr>
        <p:txBody>
          <a:bodyPr anchor="ctr">
            <a:normAutofit/>
          </a:bodyPr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9A5D646-6366-4373-E76B-1E7696F391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43470" y="563835"/>
            <a:ext cx="6048375" cy="503237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1"/>
                </a:solidFill>
                <a:latin typeface="+mn-ea"/>
                <a:ea typeface="+mn-ea"/>
              </a:defRPr>
            </a:lvl1pPr>
            <a:lvl2pPr marL="45720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137160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1828800" indent="0">
              <a:buFontTx/>
              <a:buNone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ja-JP" altLang="en-US" dirty="0"/>
              <a:t>教科書</a:t>
            </a:r>
            <a:r>
              <a:rPr kumimoji="1" lang="en-US" altLang="ja-JP" dirty="0"/>
              <a:t>p.44</a:t>
            </a:r>
            <a:r>
              <a:rPr kumimoji="1" lang="ja-JP" altLang="en-US" dirty="0"/>
              <a:t>～</a:t>
            </a:r>
            <a:r>
              <a:rPr kumimoji="1" lang="en-US" altLang="ja-JP" dirty="0"/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909693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学習課題（解答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000" y="1628114"/>
            <a:ext cx="7178588" cy="864886"/>
          </a:xfrm>
        </p:spPr>
        <p:txBody>
          <a:bodyPr anchor="t" anchorCtr="0">
            <a:normAutofit/>
          </a:bodyPr>
          <a:lstStyle>
            <a:lvl1pPr>
              <a:defRPr sz="3200" b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36F6B2F-8739-4648-85EB-79B1FC352283}"/>
              </a:ext>
            </a:extLst>
          </p:cNvPr>
          <p:cNvSpPr/>
          <p:nvPr/>
        </p:nvSpPr>
        <p:spPr>
          <a:xfrm>
            <a:off x="-131735" y="-162733"/>
            <a:ext cx="3240000" cy="144000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ホームベース 18">
            <a:extLst>
              <a:ext uri="{FF2B5EF4-FFF2-40B4-BE49-F238E27FC236}">
                <a16:creationId xmlns:a16="http://schemas.microsoft.com/office/drawing/2014/main" id="{B384C814-3436-A5DE-5B34-69D541D89D11}"/>
              </a:ext>
            </a:extLst>
          </p:cNvPr>
          <p:cNvSpPr/>
          <p:nvPr/>
        </p:nvSpPr>
        <p:spPr>
          <a:xfrm>
            <a:off x="492420" y="248720"/>
            <a:ext cx="2088000" cy="720000"/>
          </a:xfrm>
          <a:prstGeom prst="homePlate">
            <a:avLst>
              <a:gd name="adj" fmla="val 44920"/>
            </a:avLst>
          </a:prstGeom>
          <a:solidFill>
            <a:srgbClr val="FF3737"/>
          </a:solidFill>
          <a:ln w="31750" cap="flat" cmpd="sng" algn="ctr">
            <a:noFill/>
            <a:prstDash val="solid"/>
          </a:ln>
          <a:effectLst/>
        </p:spPr>
        <p:txBody>
          <a:bodyPr lIns="36000" tIns="36000" rIns="3600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学習課題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5AAFFC8-52EC-CC2B-C92D-4F6670A177AB}"/>
              </a:ext>
            </a:extLst>
          </p:cNvPr>
          <p:cNvSpPr/>
          <p:nvPr/>
        </p:nvSpPr>
        <p:spPr>
          <a:xfrm>
            <a:off x="513508" y="1628115"/>
            <a:ext cx="720000" cy="720000"/>
          </a:xfrm>
          <a:prstGeom prst="rect">
            <a:avLst/>
          </a:prstGeom>
          <a:solidFill>
            <a:srgbClr val="FF6600"/>
          </a:solidFill>
          <a:ln w="12700" cap="flat" cmpd="sng" algn="ctr">
            <a:noFill/>
            <a:prstDash val="solid"/>
          </a:ln>
          <a:effectLst/>
        </p:spPr>
        <p:txBody>
          <a:bodyPr rtlCol="0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Yu Gothic Medium" panose="020B0500000000000000" pitchFamily="50" charset="-128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1" name="動作設定ボタン: 戻る/前へ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86CBC82-77E5-CA86-E2CB-24575BB67FF2}"/>
              </a:ext>
            </a:extLst>
          </p:cNvPr>
          <p:cNvSpPr/>
          <p:nvPr/>
        </p:nvSpPr>
        <p:spPr>
          <a:xfrm rot="10800000" flipH="1">
            <a:off x="8418526" y="6625087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動作設定ボタン: 進む/次へ 1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3D44B4C-6E8B-FF08-0055-BECE972E72F2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00B058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57595ED7-06AB-CE30-60B0-1A255B827B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419" y="2997000"/>
            <a:ext cx="8399581" cy="33593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08225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見出し１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450429"/>
            <a:ext cx="7886700" cy="47297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89F767F-B982-42D3-BB49-55BF981E5B02}"/>
              </a:ext>
            </a:extLst>
          </p:cNvPr>
          <p:cNvSpPr/>
          <p:nvPr/>
        </p:nvSpPr>
        <p:spPr>
          <a:xfrm>
            <a:off x="-233680" y="-152400"/>
            <a:ext cx="9540240" cy="1440000"/>
          </a:xfrm>
          <a:custGeom>
            <a:avLst/>
            <a:gdLst>
              <a:gd name="connsiteX0" fmla="*/ 240005 w 9540240"/>
              <a:gd name="connsiteY0" fmla="*/ 0 h 1440000"/>
              <a:gd name="connsiteX1" fmla="*/ 7125995 w 9540240"/>
              <a:gd name="connsiteY1" fmla="*/ 0 h 1440000"/>
              <a:gd name="connsiteX2" fmla="*/ 7152640 w 9540240"/>
              <a:gd name="connsiteY2" fmla="*/ 2686 h 1440000"/>
              <a:gd name="connsiteX3" fmla="*/ 7152640 w 9540240"/>
              <a:gd name="connsiteY3" fmla="*/ 0 h 1440000"/>
              <a:gd name="connsiteX4" fmla="*/ 9540240 w 9540240"/>
              <a:gd name="connsiteY4" fmla="*/ 0 h 1440000"/>
              <a:gd name="connsiteX5" fmla="*/ 9540240 w 9540240"/>
              <a:gd name="connsiteY5" fmla="*/ 540000 h 1440000"/>
              <a:gd name="connsiteX6" fmla="*/ 7366000 w 9540240"/>
              <a:gd name="connsiteY6" fmla="*/ 540000 h 1440000"/>
              <a:gd name="connsiteX7" fmla="*/ 7366000 w 9540240"/>
              <a:gd name="connsiteY7" fmla="*/ 1199995 h 1440000"/>
              <a:gd name="connsiteX8" fmla="*/ 7125995 w 9540240"/>
              <a:gd name="connsiteY8" fmla="*/ 1440000 h 1440000"/>
              <a:gd name="connsiteX9" fmla="*/ 240005 w 9540240"/>
              <a:gd name="connsiteY9" fmla="*/ 1440000 h 1440000"/>
              <a:gd name="connsiteX10" fmla="*/ 0 w 9540240"/>
              <a:gd name="connsiteY10" fmla="*/ 1199995 h 1440000"/>
              <a:gd name="connsiteX11" fmla="*/ 0 w 9540240"/>
              <a:gd name="connsiteY11" fmla="*/ 240005 h 1440000"/>
              <a:gd name="connsiteX12" fmla="*/ 240005 w 9540240"/>
              <a:gd name="connsiteY12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40240" h="1440000">
                <a:moveTo>
                  <a:pt x="240005" y="0"/>
                </a:moveTo>
                <a:lnTo>
                  <a:pt x="7125995" y="0"/>
                </a:lnTo>
                <a:lnTo>
                  <a:pt x="7152640" y="2686"/>
                </a:lnTo>
                <a:lnTo>
                  <a:pt x="7152640" y="0"/>
                </a:lnTo>
                <a:lnTo>
                  <a:pt x="9540240" y="0"/>
                </a:lnTo>
                <a:lnTo>
                  <a:pt x="9540240" y="540000"/>
                </a:lnTo>
                <a:lnTo>
                  <a:pt x="7366000" y="540000"/>
                </a:lnTo>
                <a:lnTo>
                  <a:pt x="7366000" y="1199995"/>
                </a:lnTo>
                <a:cubicBezTo>
                  <a:pt x="7366000" y="1332546"/>
                  <a:pt x="7258546" y="1440000"/>
                  <a:pt x="7125995" y="1440000"/>
                </a:cubicBezTo>
                <a:lnTo>
                  <a:pt x="240005" y="1440000"/>
                </a:lnTo>
                <a:cubicBezTo>
                  <a:pt x="107454" y="1440000"/>
                  <a:pt x="0" y="1332546"/>
                  <a:pt x="0" y="1199995"/>
                </a:cubicBezTo>
                <a:lnTo>
                  <a:pt x="0" y="240005"/>
                </a:lnTo>
                <a:cubicBezTo>
                  <a:pt x="0" y="107454"/>
                  <a:pt x="107454" y="0"/>
                  <a:pt x="240005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プレースホルダー 7">
            <a:extLst>
              <a:ext uri="{FF2B5EF4-FFF2-40B4-BE49-F238E27FC236}">
                <a16:creationId xmlns:a16="http://schemas.microsoft.com/office/drawing/2014/main" id="{D55F8B7F-081B-8B22-15C9-586BFC441E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8668"/>
            <a:ext cx="7092000" cy="677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0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動作設定ボタン: 戻る/前へ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6D175FD-A572-130E-3F2B-B0692265B261}"/>
              </a:ext>
            </a:extLst>
          </p:cNvPr>
          <p:cNvSpPr/>
          <p:nvPr/>
        </p:nvSpPr>
        <p:spPr>
          <a:xfrm rot="10800000" flipH="1">
            <a:off x="8418526" y="6625086"/>
            <a:ext cx="360000" cy="232913"/>
          </a:xfrm>
          <a:prstGeom prst="actionButtonBackPrevious">
            <a:avLst/>
          </a:prstGeom>
          <a:solidFill>
            <a:srgbClr val="2DFF96"/>
          </a:solidFill>
          <a:ln w="12700">
            <a:solidFill>
              <a:srgbClr val="2D9CE7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動作設定ボタン: 進む/次へ 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EAB7C6F-2FF0-B3E3-6BB1-13D9787544B6}"/>
              </a:ext>
            </a:extLst>
          </p:cNvPr>
          <p:cNvSpPr/>
          <p:nvPr/>
        </p:nvSpPr>
        <p:spPr>
          <a:xfrm rot="10800000" flipH="1">
            <a:off x="8778526" y="6625087"/>
            <a:ext cx="360000" cy="232913"/>
          </a:xfrm>
          <a:prstGeom prst="actionButtonForwardNext">
            <a:avLst/>
          </a:prstGeom>
          <a:solidFill>
            <a:srgbClr val="2DFF96"/>
          </a:solidFill>
          <a:ln w="12700">
            <a:solidFill>
              <a:srgbClr val="2D9CE7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668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91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0" r:id="rId2"/>
    <p:sldLayoutId id="2147483802" r:id="rId3"/>
    <p:sldLayoutId id="2147483803" r:id="rId4"/>
    <p:sldLayoutId id="2147483804" r:id="rId5"/>
    <p:sldLayoutId id="2147483806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9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6B75A-687E-405C-8A0B-8D00578BA2C3}" type="datetime1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3/6/2025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53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字幕 1">
            <a:extLst>
              <a:ext uri="{FF2B5EF4-FFF2-40B4-BE49-F238E27FC236}">
                <a16:creationId xmlns:a16="http://schemas.microsoft.com/office/drawing/2014/main" id="{4FFCD98A-F66E-483B-A9C6-29209E47B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93000"/>
            <a:ext cx="7317000" cy="1871450"/>
          </a:xfrm>
        </p:spPr>
        <p:txBody>
          <a:bodyPr>
            <a:normAutofit lnSpcReduction="10000"/>
          </a:bodyPr>
          <a:lstStyle/>
          <a:p>
            <a:pPr>
              <a:tabLst>
                <a:tab pos="1431925" algn="l"/>
              </a:tabLst>
            </a:pPr>
            <a:r>
              <a:rPr lang="ja-JP" altLang="en-US" sz="3000" dirty="0">
                <a:latin typeface="+mn-ea"/>
              </a:rPr>
              <a:t>第２</a:t>
            </a:r>
            <a:r>
              <a:rPr lang="ja-JP" altLang="en-US" sz="3000" spc="600" dirty="0">
                <a:latin typeface="+mn-ea"/>
              </a:rPr>
              <a:t>部</a:t>
            </a:r>
            <a:r>
              <a:rPr lang="en-US" altLang="ja-JP" sz="3000" dirty="0"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現代世界の地誌的考察</a:t>
            </a:r>
            <a:endParaRPr lang="ja-JP" altLang="en-US" sz="3000" spc="-151" dirty="0">
              <a:latin typeface="+mn-ea"/>
            </a:endParaRPr>
          </a:p>
          <a:p>
            <a:pPr>
              <a:tabLst>
                <a:tab pos="1431925" algn="l"/>
              </a:tabLst>
            </a:pPr>
            <a:r>
              <a:rPr lang="ja-JP" altLang="en-US" sz="3000" dirty="0">
                <a:latin typeface="+mn-ea"/>
              </a:rPr>
              <a:t>第２章</a:t>
            </a:r>
            <a:r>
              <a:rPr lang="en-US" altLang="ja-JP" sz="3000" dirty="0"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現代世界の諸地域</a:t>
            </a:r>
            <a:endParaRPr lang="en-US" altLang="ja-JP" sz="3000" dirty="0">
              <a:latin typeface="+mn-ea"/>
            </a:endParaRPr>
          </a:p>
          <a:p>
            <a:pPr>
              <a:tabLst>
                <a:tab pos="1431925" algn="l"/>
              </a:tabLst>
            </a:pPr>
            <a:r>
              <a:rPr lang="ja-JP" altLang="en-US" dirty="0">
                <a:latin typeface="+mn-ea"/>
              </a:rPr>
              <a:t>４節</a:t>
            </a:r>
            <a:r>
              <a:rPr lang="en-US" altLang="ja-JP" sz="3000" dirty="0"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インド</a:t>
            </a:r>
            <a:br>
              <a:rPr lang="en-US" altLang="ja-JP" dirty="0">
                <a:latin typeface="+mn-ea"/>
              </a:rPr>
            </a:br>
            <a:r>
              <a:rPr lang="en-US" altLang="ja-JP" dirty="0">
                <a:latin typeface="+mn-ea"/>
              </a:rPr>
              <a:t>	</a:t>
            </a:r>
            <a:r>
              <a:rPr lang="ja-JP" altLang="en-US" dirty="0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―</a:t>
            </a:r>
            <a:r>
              <a:rPr lang="ja-JP" altLang="en-US" dirty="0">
                <a:latin typeface="+mn-ea"/>
              </a:rPr>
              <a:t>経済成長に関連づけて考察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F4C1B93-90B1-67A0-F4AC-8F6A2F08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00" y="1596324"/>
            <a:ext cx="8496000" cy="1915805"/>
          </a:xfrm>
        </p:spPr>
        <p:txBody>
          <a:bodyPr anchor="t">
            <a:normAutofit/>
          </a:bodyPr>
          <a:lstStyle/>
          <a:p>
            <a:pPr indent="-457200" algn="l">
              <a:lnSpc>
                <a:spcPct val="100000"/>
              </a:lnSpc>
            </a:pPr>
            <a:r>
              <a:rPr lang="ja-JP" altLang="en-US" sz="5400" dirty="0">
                <a:latin typeface="+mj-ea"/>
              </a:rPr>
              <a:t>１ 急速な経済成長を</a:t>
            </a:r>
            <a:br>
              <a:rPr lang="en-US" altLang="ja-JP" sz="5400" dirty="0">
                <a:latin typeface="+mj-ea"/>
              </a:rPr>
            </a:br>
            <a:r>
              <a:rPr lang="ja-JP" altLang="en-US" sz="5400" dirty="0">
                <a:latin typeface="+mj-ea"/>
              </a:rPr>
              <a:t>　 支えた産業の発展</a:t>
            </a:r>
            <a:endParaRPr kumimoji="1" lang="ja-JP" altLang="en-US" sz="5400" dirty="0"/>
          </a:p>
        </p:txBody>
      </p:sp>
      <p:sp>
        <p:nvSpPr>
          <p:cNvPr id="5" name="テキスト プレースホルダー 9">
            <a:extLst>
              <a:ext uri="{FF2B5EF4-FFF2-40B4-BE49-F238E27FC236}">
                <a16:creationId xmlns:a16="http://schemas.microsoft.com/office/drawing/2014/main" id="{DB761A8E-7902-E156-8219-C8DB295C8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p.256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257</a:t>
            </a:r>
          </a:p>
          <a:p>
            <a:pPr lvl="4"/>
            <a:endParaRPr kumimoji="1" lang="ja-JP" altLang="en-US" sz="16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8F04E8-AAF2-CBB7-DC96-8C23148979C4}"/>
              </a:ext>
            </a:extLst>
          </p:cNvPr>
          <p:cNvSpPr txBox="1"/>
          <p:nvPr/>
        </p:nvSpPr>
        <p:spPr>
          <a:xfrm>
            <a:off x="5868000" y="223813"/>
            <a:ext cx="3024000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  <a:p>
            <a:endParaRPr lang="en-US" altLang="ja-JP" sz="1050" b="0" i="0" u="none" strike="noStrike" baseline="30000" dirty="0">
              <a:solidFill>
                <a:srgbClr val="000000"/>
              </a:solidFill>
              <a:latin typeface="+mn-ea"/>
            </a:endParaRPr>
          </a:p>
          <a:p>
            <a:pPr>
              <a:buSzPct val="80000"/>
            </a:pPr>
            <a:r>
              <a:rPr lang="en-US" altLang="ja-JP" sz="1050" b="0" i="0" u="none" strike="noStrike" baseline="30000" dirty="0">
                <a:solidFill>
                  <a:srgbClr val="000000"/>
                </a:solidFill>
                <a:latin typeface="+mn-ea"/>
              </a:rPr>
              <a:t>※</a:t>
            </a:r>
            <a:r>
              <a:rPr lang="ja-JP" altLang="en-US" sz="1050" b="0" i="0" u="none" strike="noStrike" baseline="30000" dirty="0">
                <a:solidFill>
                  <a:srgbClr val="000000"/>
                </a:solidFill>
                <a:latin typeface="+mn-ea"/>
              </a:rPr>
              <a:t>本資料はサンプルのため、内容が変更される可能性があります。</a:t>
            </a:r>
            <a:br>
              <a:rPr lang="en-US" altLang="ja-JP" sz="1050" b="0" i="0" u="none" strike="noStrike" baseline="30000" dirty="0">
                <a:solidFill>
                  <a:srgbClr val="000000"/>
                </a:solidFill>
                <a:latin typeface="+mn-ea"/>
              </a:rPr>
            </a:br>
            <a:r>
              <a:rPr lang="ja-JP" altLang="en-US" sz="1050" b="0" i="0" u="none" strike="noStrike" baseline="30000" dirty="0">
                <a:solidFill>
                  <a:srgbClr val="000000"/>
                </a:solidFill>
                <a:latin typeface="+mn-ea"/>
              </a:rPr>
              <a:t>　あらかじめご了承ください。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60500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4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257_06_</a:t>
            </a:r>
            <a:r>
              <a:rPr lang="ja-JP" altLang="en-US" dirty="0">
                <a:latin typeface="+mn-ea"/>
              </a:rPr>
              <a:t>インドの</a:t>
            </a:r>
            <a:r>
              <a:rPr lang="en-US" altLang="ja-JP" dirty="0">
                <a:latin typeface="+mn-ea"/>
              </a:rPr>
              <a:t>ICT</a:t>
            </a:r>
            <a:r>
              <a:rPr lang="ja-JP" altLang="en-US" dirty="0">
                <a:latin typeface="+mn-ea"/>
              </a:rPr>
              <a:t>産業の輸出額の推移と輸出先</a:t>
            </a:r>
            <a:endParaRPr lang="en-US" altLang="ja-JP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5CCA38E-8708-FA19-D268-9F3F149DE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1024" y="1080000"/>
            <a:ext cx="3401953" cy="468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42335E-1780-0FB3-5072-4119459B5554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67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経済成長と生活の変化 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●</a:t>
            </a:r>
            <a:r>
              <a:rPr lang="en-US" altLang="ja-JP" sz="3000" dirty="0">
                <a:latin typeface="+mn-ea"/>
              </a:rPr>
              <a:t>ICT</a:t>
            </a:r>
            <a:r>
              <a:rPr lang="ja-JP" altLang="en-US" sz="3000" dirty="0">
                <a:latin typeface="+mn-ea"/>
              </a:rPr>
              <a:t>産業の成長や外国資本の導入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伝統や慣習を重視する生活様式に変化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…ICT</a:t>
            </a:r>
            <a:r>
              <a:rPr lang="ja-JP" altLang="en-US" sz="3000" dirty="0">
                <a:latin typeface="+mn-ea"/>
              </a:rPr>
              <a:t>産業の多くはジャーティ間の分業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によらない仕事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</a:t>
            </a:r>
            <a:r>
              <a:rPr lang="ja-JP" altLang="en-US" sz="3000" dirty="0">
                <a:latin typeface="+mn-ea"/>
              </a:rPr>
              <a:t>比較的所得の高い</a:t>
            </a:r>
            <a:r>
              <a:rPr lang="en-US" altLang="ja-JP" sz="3000" dirty="0">
                <a:latin typeface="+mn-ea"/>
              </a:rPr>
              <a:t>〔④ </a:t>
            </a:r>
            <a:r>
              <a:rPr lang="ja-JP" altLang="en-US" sz="3000" b="1" dirty="0">
                <a:solidFill>
                  <a:srgbClr val="FFFF00"/>
                </a:solidFill>
                <a:latin typeface="+mn-ea"/>
              </a:rPr>
              <a:t>新中間層</a:t>
            </a:r>
            <a:r>
              <a:rPr lang="ja-JP" altLang="en-US" sz="3000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>
                <a:latin typeface="+mn-ea"/>
              </a:rPr>
              <a:t>と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よばれる人々の出現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　→彼らの旺盛な消費が次なる投資をよ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　び込むという経済成長の回路が出現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インドを有望な市場として期待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ja-JP" altLang="en-US" sz="3000" dirty="0">
                <a:latin typeface="+mn-ea"/>
              </a:rPr>
              <a:t>　　</a:t>
            </a:r>
            <a:r>
              <a:rPr lang="en-US" altLang="ja-JP" sz="3000" dirty="0">
                <a:latin typeface="+mn-ea"/>
              </a:rPr>
              <a:t>…〔⑤ </a:t>
            </a:r>
            <a:r>
              <a:rPr lang="en-US" altLang="ja-JP" sz="3000" b="1" dirty="0">
                <a:solidFill>
                  <a:srgbClr val="FFFF00"/>
                </a:solidFill>
                <a:latin typeface="+mn-ea"/>
              </a:rPr>
              <a:t>BRICS</a:t>
            </a:r>
            <a:r>
              <a:rPr lang="en-US" altLang="ja-JP" sz="3000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>
                <a:latin typeface="+mn-ea"/>
              </a:rPr>
              <a:t>の一国として注目を</a:t>
            </a:r>
            <a:br>
              <a:rPr lang="en-US" altLang="ja-JP" sz="3000" dirty="0">
                <a:latin typeface="+mn-ea"/>
              </a:rPr>
            </a:br>
            <a:r>
              <a:rPr lang="ja-JP" altLang="en-US" sz="3000" dirty="0">
                <a:latin typeface="+mn-ea"/>
              </a:rPr>
              <a:t>　　　集める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5749758" y="3377484"/>
            <a:ext cx="1836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47AED4D3-9810-7B43-A740-0D9E177C3F0A}"/>
              </a:ext>
            </a:extLst>
          </p:cNvPr>
          <p:cNvSpPr/>
          <p:nvPr/>
        </p:nvSpPr>
        <p:spPr>
          <a:xfrm>
            <a:off x="2720483" y="5601879"/>
            <a:ext cx="1548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06204CE-2A1B-B1A4-C2C8-472121F60C34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864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7F5D5E6D-45BE-494A-9FEF-A303C6BB8F74}"/>
              </a:ext>
            </a:extLst>
          </p:cNvPr>
          <p:cNvSpPr txBox="1">
            <a:spLocks/>
          </p:cNvSpPr>
          <p:nvPr/>
        </p:nvSpPr>
        <p:spPr>
          <a:xfrm>
            <a:off x="494457" y="3212999"/>
            <a:ext cx="8187403" cy="38160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0" lang="ja-JP" altLang="en-US" sz="3000" b="1" dirty="0">
                <a:solidFill>
                  <a:srgbClr val="FFFF00"/>
                </a:solidFill>
                <a:latin typeface="メイリオ" panose="020B0604030504040204" pitchFamily="50" charset="-128"/>
                <a:cs typeface="+mn-cs"/>
              </a:rPr>
              <a:t>経済の統制を緩め，企業の設立や活動が自由となり，</a:t>
            </a:r>
            <a:r>
              <a:rPr kumimoji="0" lang="en-US" altLang="ja-JP" sz="3000" b="1" dirty="0">
                <a:solidFill>
                  <a:srgbClr val="FFFF00"/>
                </a:solidFill>
                <a:latin typeface="メイリオ" panose="020B0604030504040204" pitchFamily="50" charset="-128"/>
                <a:cs typeface="+mn-cs"/>
              </a:rPr>
              <a:t>100%</a:t>
            </a:r>
            <a:r>
              <a:rPr kumimoji="0" lang="ja-JP" altLang="en-US" sz="3000" b="1" dirty="0">
                <a:solidFill>
                  <a:srgbClr val="FFFF00"/>
                </a:solidFill>
                <a:latin typeface="メイリオ" panose="020B0604030504040204" pitchFamily="50" charset="-128"/>
                <a:cs typeface="+mn-cs"/>
              </a:rPr>
              <a:t>外国資本による事業を可能としたことや，もともと数学やコンピュータ技術の教育に力を入れていたこと，英語に堪能な人が多かったことを生かして，</a:t>
            </a:r>
            <a:r>
              <a:rPr kumimoji="0" lang="en-US" altLang="ja-JP" sz="3000" b="1" dirty="0">
                <a:solidFill>
                  <a:srgbClr val="FFFF00"/>
                </a:solidFill>
                <a:latin typeface="メイリオ" panose="020B0604030504040204" pitchFamily="50" charset="-128"/>
                <a:cs typeface="+mn-cs"/>
              </a:rPr>
              <a:t>ICT</a:t>
            </a:r>
            <a:r>
              <a:rPr kumimoji="0" lang="ja-JP" altLang="en-US" sz="3000" b="1" dirty="0">
                <a:solidFill>
                  <a:srgbClr val="FFFF00"/>
                </a:solidFill>
                <a:latin typeface="メイリオ" panose="020B0604030504040204" pitchFamily="50" charset="-128"/>
                <a:cs typeface="+mn-cs"/>
              </a:rPr>
              <a:t>産業が急速に進展した。 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61C90E4C-A720-E57D-5F78-EC75FF116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2707" y="1642019"/>
            <a:ext cx="7339153" cy="1426980"/>
          </a:xfrm>
        </p:spPr>
        <p:txBody>
          <a:bodyPr>
            <a:noAutofit/>
          </a:bodyPr>
          <a:lstStyle/>
          <a:p>
            <a:r>
              <a:rPr kumimoji="0" lang="ja-JP" altLang="en-US" sz="3200" dirty="0">
                <a:latin typeface="+mn-ea"/>
              </a:rPr>
              <a:t>インドの経済成長をけん引する</a:t>
            </a:r>
            <a:r>
              <a:rPr kumimoji="0" lang="en-US" altLang="ja-JP" sz="3200" dirty="0">
                <a:latin typeface="+mn-ea"/>
              </a:rPr>
              <a:t>ICT</a:t>
            </a:r>
            <a:r>
              <a:rPr kumimoji="0" lang="ja-JP" altLang="en-US" sz="3200" dirty="0">
                <a:latin typeface="+mn-ea"/>
              </a:rPr>
              <a:t>産業は，どのような要因があって成長を遂げたのか，説明しよう。</a:t>
            </a:r>
            <a:endParaRPr lang="ja-JP" altLang="en-US" sz="3200" dirty="0"/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0D4306CC-9FA8-A225-EDC0-D57FFC862211}"/>
              </a:ext>
            </a:extLst>
          </p:cNvPr>
          <p:cNvSpPr/>
          <p:nvPr/>
        </p:nvSpPr>
        <p:spPr>
          <a:xfrm>
            <a:off x="360648" y="3085126"/>
            <a:ext cx="8455020" cy="3007874"/>
          </a:xfrm>
          <a:prstGeom prst="foldedCorner">
            <a:avLst/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29E9FE-037A-9542-33AC-3F0BE91F59EF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037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AD6CF1-99E8-5C9E-D02E-B8D7DF85D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629000"/>
            <a:ext cx="7560000" cy="864886"/>
          </a:xfrm>
        </p:spPr>
        <p:txBody>
          <a:bodyPr>
            <a:noAutofit/>
          </a:bodyPr>
          <a:lstStyle/>
          <a:p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インドはなぜ，急速な経済成長を続けているのだろうか。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B26D46-93C8-C9D5-AA47-B40384513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285000"/>
            <a:ext cx="8196112" cy="3312000"/>
          </a:xfrm>
        </p:spPr>
        <p:txBody>
          <a:bodyPr>
            <a:noAutofit/>
          </a:bodyPr>
          <a:lstStyle/>
          <a:p>
            <a:pPr marL="715963" indent="-715963">
              <a:lnSpc>
                <a:spcPct val="80000"/>
              </a:lnSpc>
              <a:spcBef>
                <a:spcPts val="800"/>
              </a:spcBef>
            </a:pPr>
            <a:endParaRPr lang="en-US" altLang="ja-JP" sz="2800" dirty="0">
              <a:latin typeface="+mn-ea"/>
            </a:endParaRPr>
          </a:p>
          <a:p>
            <a:pPr marL="715963" indent="-715963">
              <a:lnSpc>
                <a:spcPct val="100000"/>
              </a:lnSpc>
              <a:spcBef>
                <a:spcPts val="800"/>
              </a:spcBef>
            </a:pPr>
            <a:r>
              <a:rPr lang="en-US" altLang="ja-JP" sz="2800" dirty="0">
                <a:latin typeface="+mn-ea"/>
              </a:rPr>
              <a:t>(1)	</a:t>
            </a:r>
            <a:r>
              <a:rPr lang="ja-JP" altLang="en-US" sz="2800" dirty="0">
                <a:latin typeface="+mn-ea"/>
              </a:rPr>
              <a:t>インドの工業の発展を，経済の自由化という側面から考察する。</a:t>
            </a:r>
            <a:endParaRPr lang="en-US" altLang="ja-JP" sz="2800" dirty="0">
              <a:latin typeface="+mn-ea"/>
            </a:endParaRPr>
          </a:p>
          <a:p>
            <a:pPr marL="715963" indent="-715963">
              <a:lnSpc>
                <a:spcPct val="100000"/>
              </a:lnSpc>
              <a:spcBef>
                <a:spcPts val="800"/>
              </a:spcBef>
            </a:pPr>
            <a:r>
              <a:rPr lang="en-US" altLang="ja-JP" sz="2800" dirty="0">
                <a:latin typeface="+mn-ea"/>
              </a:rPr>
              <a:t>(2)	</a:t>
            </a:r>
            <a:r>
              <a:rPr lang="ja-JP" altLang="en-US" sz="2800" dirty="0">
                <a:latin typeface="+mn-ea"/>
              </a:rPr>
              <a:t>近年，インドの</a:t>
            </a:r>
            <a:r>
              <a:rPr lang="en-US" altLang="ja-JP" sz="2800" dirty="0">
                <a:latin typeface="+mn-ea"/>
              </a:rPr>
              <a:t>ICT</a:t>
            </a:r>
            <a:r>
              <a:rPr lang="ja-JP" altLang="en-US" sz="2800" dirty="0">
                <a:latin typeface="+mn-ea"/>
              </a:rPr>
              <a:t>産業が成長している背景を考察する。</a:t>
            </a:r>
            <a:endParaRPr lang="en-US" altLang="ja-JP" sz="2800" dirty="0">
              <a:latin typeface="+mn-ea"/>
            </a:endParaRPr>
          </a:p>
        </p:txBody>
      </p:sp>
      <p:sp>
        <p:nvSpPr>
          <p:cNvPr id="4" name="角丸四角形 11">
            <a:extLst>
              <a:ext uri="{FF2B5EF4-FFF2-40B4-BE49-F238E27FC236}">
                <a16:creationId xmlns:a16="http://schemas.microsoft.com/office/drawing/2014/main" id="{741E08F6-9AD6-3A0D-3C77-508190C25634}"/>
              </a:ext>
            </a:extLst>
          </p:cNvPr>
          <p:cNvSpPr/>
          <p:nvPr/>
        </p:nvSpPr>
        <p:spPr>
          <a:xfrm>
            <a:off x="918184" y="3064931"/>
            <a:ext cx="3413222" cy="483952"/>
          </a:xfrm>
          <a:prstGeom prst="roundRect">
            <a:avLst>
              <a:gd name="adj" fmla="val 46382"/>
            </a:avLst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lvl="0" algn="ctr"/>
            <a:r>
              <a:rPr lang="ja-JP" altLang="en-US" sz="2800" dirty="0">
                <a:solidFill>
                  <a:schemeClr val="bg1"/>
                </a:solidFill>
                <a:latin typeface="+mn-ea"/>
              </a:rPr>
              <a:t>＜学習のポイント＞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95797A-DD79-6D3D-3B3A-F25852F4BFD4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4123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自由化で進んだ経済の成長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●独立後のインドの工業化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鉄鉱石や石炭などの豊かな鉱産資源を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て自給自足型の工業発展を推進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→製品の国内生産は実現できたが，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外国資本を排除したことで技術革新は後れた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→国際競争力の喪失</a:t>
            </a:r>
          </a:p>
          <a:p>
            <a:pPr marL="0" indent="0">
              <a:lnSpc>
                <a:spcPct val="95000"/>
              </a:lnSpc>
              <a:spcBef>
                <a:spcPts val="1200"/>
              </a:spcBef>
              <a:buNone/>
            </a:pPr>
            <a:r>
              <a:rPr lang="ja-JP" altLang="en-US" dirty="0">
                <a:latin typeface="+mn-ea"/>
              </a:rPr>
              <a:t>●</a:t>
            </a:r>
            <a:r>
              <a:rPr lang="en-US" altLang="ja-JP" dirty="0">
                <a:latin typeface="+mn-ea"/>
              </a:rPr>
              <a:t>1980</a:t>
            </a:r>
            <a:r>
              <a:rPr lang="ja-JP" altLang="en-US" dirty="0">
                <a:latin typeface="+mn-ea"/>
              </a:rPr>
              <a:t>年代　政府による経済統制の緩和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1991</a:t>
            </a:r>
            <a:r>
              <a:rPr lang="ja-JP" altLang="en-US" dirty="0">
                <a:latin typeface="+mn-ea"/>
              </a:rPr>
              <a:t>年</a:t>
            </a:r>
            <a:r>
              <a:rPr lang="en-US" altLang="ja-JP" dirty="0">
                <a:latin typeface="+mn-ea"/>
              </a:rPr>
              <a:t>〜</a:t>
            </a: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〔① </a:t>
            </a:r>
            <a:r>
              <a:rPr lang="ja-JP" altLang="en-US" b="1" dirty="0">
                <a:solidFill>
                  <a:srgbClr val="FFFF00"/>
                </a:solidFill>
                <a:latin typeface="+mn-ea"/>
              </a:rPr>
              <a:t>新経済政策</a:t>
            </a:r>
            <a:r>
              <a:rPr lang="ja-JP" altLang="en-US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ja-JP" dirty="0">
                <a:latin typeface="+mn-ea"/>
              </a:rPr>
              <a:t>〕</a:t>
            </a:r>
            <a:r>
              <a:rPr lang="ja-JP" altLang="en-US" dirty="0">
                <a:latin typeface="+mn-ea"/>
              </a:rPr>
              <a:t>を導入して，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　　　  経済の自由化を本格的に推進</a:t>
            </a:r>
            <a:endParaRPr lang="en-US" altLang="ja-JP" dirty="0">
              <a:latin typeface="+mn-ea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　→</a:t>
            </a:r>
            <a:r>
              <a:rPr lang="en-US" altLang="ja-JP" dirty="0">
                <a:latin typeface="+mn-ea"/>
              </a:rPr>
              <a:t>100</a:t>
            </a:r>
            <a:r>
              <a:rPr lang="ja-JP" altLang="en-US" dirty="0">
                <a:latin typeface="+mn-ea"/>
              </a:rPr>
              <a:t>％外国資本による事業も可能になり，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工業生産は急速に成長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3792879" y="4593879"/>
            <a:ext cx="2052000" cy="396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162228-D0F4-8F18-B7CC-D0467C17D9C4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081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265932"/>
            <a:ext cx="6900383" cy="775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ja-JP" altLang="en-US" sz="4000" b="1" dirty="0">
                <a:solidFill>
                  <a:schemeClr val="bg1"/>
                </a:solidFill>
              </a:rPr>
              <a:t>急成長した自動車産業 １</a:t>
            </a:r>
            <a:endParaRPr lang="ja-JP" altLang="ja-JP" sz="40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en-US" altLang="ja-JP" dirty="0">
                <a:latin typeface="+mn-ea"/>
              </a:rPr>
              <a:t>2000</a:t>
            </a:r>
            <a:r>
              <a:rPr lang="ja-JP" altLang="en-US" dirty="0">
                <a:latin typeface="+mn-ea"/>
              </a:rPr>
              <a:t>年代　</a:t>
            </a:r>
            <a:r>
              <a:rPr lang="en-US" altLang="ja-JP" dirty="0">
                <a:latin typeface="+mn-ea"/>
              </a:rPr>
              <a:t>〔② </a:t>
            </a:r>
            <a:r>
              <a:rPr lang="ja-JP" altLang="en-US" b="1" dirty="0">
                <a:solidFill>
                  <a:srgbClr val="FFFF00"/>
                </a:solidFill>
                <a:latin typeface="+mn-ea"/>
              </a:rPr>
              <a:t>自動車産業</a:t>
            </a:r>
            <a:r>
              <a:rPr lang="ja-JP" altLang="en-US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ja-JP" dirty="0">
                <a:latin typeface="+mn-ea"/>
              </a:rPr>
              <a:t>〕</a:t>
            </a:r>
            <a:r>
              <a:rPr lang="ja-JP" altLang="en-US" dirty="0">
                <a:latin typeface="+mn-ea"/>
              </a:rPr>
              <a:t>が盛んに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自動車産業の集積地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デリーやマハーラーシュトラ州西部，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ベンガルール，チェンナイなど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→都市郊外の工業団地には国内企業のほか，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外国資本の自動車の組み立て・部品工場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などが進出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●インドの巨大市場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>
                <a:latin typeface="+mn-ea"/>
              </a:rPr>
              <a:t>…</a:t>
            </a:r>
            <a:r>
              <a:rPr lang="ja-JP" altLang="en-US" dirty="0">
                <a:latin typeface="+mn-ea"/>
              </a:rPr>
              <a:t>人口が多く，巨大な市場を抱える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→自動車の多くは国内販売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ja-JP" altLang="en-US" dirty="0">
                <a:latin typeface="+mn-ea"/>
              </a:rPr>
              <a:t>　　近年，メキシコやアフリカ諸国などへの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輸出も増加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None/>
            </a:pPr>
            <a:endParaRPr lang="ja-JP" altLang="en-US" dirty="0">
              <a:latin typeface="+mn-ea"/>
            </a:endParaRP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3466242" y="1569879"/>
            <a:ext cx="2052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573603-C17F-BF8B-A212-879ACA5DE220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390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dirty="0">
                <a:solidFill>
                  <a:schemeClr val="bg1"/>
                </a:solidFill>
              </a:rPr>
              <a:t>急成長した自動車産業 </a:t>
            </a:r>
            <a:r>
              <a:rPr lang="ja-JP" altLang="en-US" sz="3400" b="1" dirty="0">
                <a:solidFill>
                  <a:schemeClr val="bg1"/>
                </a:solidFill>
              </a:rPr>
              <a:t>２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256_02_</a:t>
            </a:r>
            <a:r>
              <a:rPr lang="ja-JP" altLang="en-US" dirty="0">
                <a:latin typeface="+mn-ea"/>
              </a:rPr>
              <a:t>インドの鉱工業</a:t>
            </a:r>
            <a:endParaRPr lang="en-US" altLang="ja-JP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6F23A9-7B74-FC94-FF23-177EB9AB1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3423" y="1080268"/>
            <a:ext cx="4557155" cy="467946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344BCF-2BCC-009B-A5ED-2DB741A7DE25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2131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dirty="0">
                <a:solidFill>
                  <a:schemeClr val="bg1"/>
                </a:solidFill>
              </a:rPr>
              <a:t>急成長した自動車産業 ３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5580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442913" indent="0">
              <a:lnSpc>
                <a:spcPct val="100000"/>
              </a:lnSpc>
              <a:spcBef>
                <a:spcPts val="500"/>
              </a:spcBef>
              <a:buNone/>
              <a:tabLst>
                <a:tab pos="442913" algn="l"/>
              </a:tabLst>
            </a:pPr>
            <a:r>
              <a:rPr lang="en-US" altLang="ja-JP" dirty="0">
                <a:latin typeface="+mn-ea"/>
              </a:rPr>
              <a:t>256_03_</a:t>
            </a:r>
            <a:r>
              <a:rPr lang="ja-JP" altLang="en-US" dirty="0">
                <a:latin typeface="+mn-ea"/>
              </a:rPr>
              <a:t>インドにおける自動車の生産台数の推移と</a:t>
            </a:r>
            <a:br>
              <a:rPr lang="en-US" altLang="ja-JP" dirty="0">
                <a:latin typeface="+mn-ea"/>
              </a:rPr>
            </a:br>
            <a:r>
              <a:rPr lang="ja-JP" altLang="en-US" dirty="0">
                <a:latin typeface="+mn-ea"/>
              </a:rPr>
              <a:t>　　　　 乗用車販売台数の内訳</a:t>
            </a:r>
            <a:endParaRPr lang="en-US" altLang="ja-JP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F4B7B1D-C8A4-DAFE-0BD4-952001A23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9691" y="1155589"/>
            <a:ext cx="3142725" cy="416882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045D5F-61A3-7111-E72B-0AB7283FA803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218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180000"/>
            <a:ext cx="6900383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経済成長を</a:t>
            </a:r>
            <a:br>
              <a:rPr lang="en-US" altLang="ja-JP" sz="4000" b="1" dirty="0">
                <a:solidFill>
                  <a:schemeClr val="bg1"/>
                </a:solidFill>
                <a:latin typeface="+mn-ea"/>
              </a:rPr>
            </a:b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けん引する</a:t>
            </a:r>
            <a:r>
              <a:rPr lang="en-US" altLang="ja-JP" sz="4000" b="1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4000" b="1" dirty="0">
                <a:solidFill>
                  <a:schemeClr val="bg1"/>
                </a:solidFill>
                <a:latin typeface="+mn-ea"/>
              </a:rPr>
              <a:t>産業 １</a:t>
            </a:r>
            <a:endParaRPr lang="ja-JP" altLang="ja-JP" sz="4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44" y="1650489"/>
            <a:ext cx="8181856" cy="4974596"/>
          </a:xfrm>
        </p:spPr>
        <p:txBody>
          <a:bodyPr lIns="0" tIns="0" rIns="0" bIns="0">
            <a:noAutofit/>
          </a:bodyPr>
          <a:lstStyle/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●</a:t>
            </a:r>
            <a:r>
              <a:rPr lang="en-US" altLang="ja-JP" sz="3200" dirty="0">
                <a:latin typeface="+mn-ea"/>
              </a:rPr>
              <a:t>〔③ </a:t>
            </a:r>
            <a:r>
              <a:rPr lang="ja-JP" altLang="en-US" sz="3200" b="1" dirty="0">
                <a:solidFill>
                  <a:srgbClr val="FFFF00"/>
                </a:solidFill>
                <a:latin typeface="+mn-ea"/>
              </a:rPr>
              <a:t>情報通信技術（</a:t>
            </a:r>
            <a:r>
              <a:rPr lang="en-US" altLang="ja-JP" sz="3200" b="1" dirty="0">
                <a:solidFill>
                  <a:srgbClr val="FFFF00"/>
                </a:solidFill>
                <a:latin typeface="+mn-ea"/>
              </a:rPr>
              <a:t>ICT</a:t>
            </a:r>
            <a:r>
              <a:rPr lang="ja-JP" altLang="en-US" sz="3200" b="1" dirty="0">
                <a:solidFill>
                  <a:srgbClr val="FFFF00"/>
                </a:solidFill>
                <a:latin typeface="+mn-ea"/>
              </a:rPr>
              <a:t>）産業</a:t>
            </a:r>
            <a:r>
              <a:rPr lang="ja-JP" altLang="en-US" sz="3200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ja-JP" sz="3200" dirty="0">
                <a:latin typeface="+mn-ea"/>
              </a:rPr>
              <a:t>〕</a:t>
            </a:r>
            <a:r>
              <a:rPr lang="ja-JP" altLang="en-US" sz="3200" dirty="0">
                <a:latin typeface="+mn-ea"/>
              </a:rPr>
              <a:t>の発展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経済成長をけん引する重要な産業となる</a:t>
            </a:r>
          </a:p>
          <a:p>
            <a:pPr marL="0" indent="0">
              <a:spcBef>
                <a:spcPts val="100"/>
              </a:spcBef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数学やコンピュータ技術の教育に力を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入れてきた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イギリスの植民地だったことから，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英語に堪能な人材が多い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当初はアメリカ合衆国などへ技術者が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渡り，ソフトウェアの開発に携わる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　→現在はインド国内での生産が主流</a:t>
            </a:r>
          </a:p>
          <a:p>
            <a:pPr marL="0" indent="0">
              <a:spcBef>
                <a:spcPts val="100"/>
              </a:spcBef>
              <a:buNone/>
            </a:pPr>
            <a:endParaRPr lang="ja-JP" altLang="en-US" sz="3200" dirty="0">
              <a:latin typeface="+mn-ea"/>
            </a:endParaRP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93F61651-7CE4-E3E2-C863-A1E235D65E73}"/>
              </a:ext>
            </a:extLst>
          </p:cNvPr>
          <p:cNvSpPr/>
          <p:nvPr/>
        </p:nvSpPr>
        <p:spPr>
          <a:xfrm>
            <a:off x="2052000" y="1582758"/>
            <a:ext cx="5112000" cy="432000"/>
          </a:xfrm>
          <a:prstGeom prst="foldedCorner">
            <a:avLst>
              <a:gd name="adj" fmla="val 39622"/>
            </a:avLst>
          </a:prstGeom>
          <a:solidFill>
            <a:srgbClr val="2DF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8A6A895-21EC-8C97-AD2A-8DA0B1120C90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5705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00" y="1054800"/>
            <a:ext cx="8136000" cy="5326200"/>
          </a:xfrm>
        </p:spPr>
        <p:txBody>
          <a:bodyPr lIns="0" tIns="0" rIns="0" bIns="0">
            <a:noAutofit/>
          </a:bodyPr>
          <a:lstStyle/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外国からの受注や製品の輸出は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インターネットを使って即座に対応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近年は人工知能や</a:t>
            </a:r>
            <a:r>
              <a:rPr lang="en-US" altLang="ja-JP" sz="3200" dirty="0">
                <a:latin typeface="+mn-ea"/>
              </a:rPr>
              <a:t>IoT</a:t>
            </a:r>
            <a:r>
              <a:rPr lang="ja-JP" altLang="en-US" sz="3200" dirty="0">
                <a:latin typeface="+mn-ea"/>
              </a:rPr>
              <a:t>など先端分野へ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展開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</a:t>
            </a:r>
            <a:r>
              <a:rPr lang="en-US" altLang="ja-JP" sz="3200" dirty="0">
                <a:latin typeface="+mn-ea"/>
              </a:rPr>
              <a:t>…</a:t>
            </a:r>
            <a:r>
              <a:rPr lang="ja-JP" altLang="en-US" sz="3200" dirty="0">
                <a:latin typeface="+mn-ea"/>
              </a:rPr>
              <a:t>ベンガルールなどの都市にソフトウェア</a:t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　　テクノロジーパークを整備</a:t>
            </a:r>
          </a:p>
          <a:p>
            <a:pPr marL="0" indent="0">
              <a:lnSpc>
                <a:spcPct val="105000"/>
              </a:lnSpc>
              <a:spcBef>
                <a:spcPts val="100"/>
              </a:spcBef>
              <a:buNone/>
            </a:pPr>
            <a:r>
              <a:rPr lang="ja-JP" altLang="en-US" sz="3200" dirty="0">
                <a:latin typeface="+mn-ea"/>
              </a:rPr>
              <a:t>　　→政策で</a:t>
            </a:r>
            <a:r>
              <a:rPr lang="en-US" altLang="ja-JP" sz="3200" dirty="0">
                <a:latin typeface="+mn-ea"/>
              </a:rPr>
              <a:t>ICT</a:t>
            </a:r>
            <a:r>
              <a:rPr lang="ja-JP" altLang="en-US" sz="3200" dirty="0">
                <a:latin typeface="+mn-ea"/>
              </a:rPr>
              <a:t>産業の成長を後押し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altLang="ja-JP" sz="3200" dirty="0">
              <a:latin typeface="+mn-ea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E6FE131-2F01-B2B6-D083-839F3A7C41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0800" y="36000"/>
            <a:ext cx="7092000" cy="677863"/>
          </a:xfrm>
        </p:spPr>
        <p:txBody>
          <a:bodyPr anchor="t" anchorCtr="0"/>
          <a:lstStyle/>
          <a:p>
            <a:pPr>
              <a:lnSpc>
                <a:spcPts val="5300"/>
              </a:lnSpc>
              <a:spcBef>
                <a:spcPts val="0"/>
              </a:spcBef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ja-JP" altLang="en-US" sz="3600" spc="-100" dirty="0">
                <a:latin typeface="+mn-ea"/>
              </a:rPr>
              <a:t>２</a:t>
            </a:r>
            <a:endParaRPr lang="ja-JP" altLang="en-US" sz="3600" spc="-100" dirty="0">
              <a:latin typeface="+mn-ea"/>
              <a:ea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48B599D-A9B6-9447-C3BD-A11DD23F748A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7642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9EFB0-46A8-46D4-81ED-B5FF754B75CA}"/>
              </a:ext>
            </a:extLst>
          </p:cNvPr>
          <p:cNvSpPr txBox="1"/>
          <p:nvPr/>
        </p:nvSpPr>
        <p:spPr>
          <a:xfrm>
            <a:off x="191616" y="36000"/>
            <a:ext cx="6948000" cy="7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経済成長をけん引する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ICT</a:t>
            </a:r>
            <a:r>
              <a:rPr lang="ja-JP" altLang="en-US" sz="3600" b="1" spc="-100" dirty="0">
                <a:solidFill>
                  <a:schemeClr val="bg1"/>
                </a:solidFill>
                <a:latin typeface="+mn-ea"/>
              </a:rPr>
              <a:t>産業 </a:t>
            </a:r>
            <a:r>
              <a:rPr lang="en-US" altLang="ja-JP" sz="3600" b="1" spc="-100" dirty="0">
                <a:solidFill>
                  <a:schemeClr val="bg1"/>
                </a:solidFill>
                <a:latin typeface="+mn-ea"/>
              </a:rPr>
              <a:t>3</a:t>
            </a:r>
            <a:endParaRPr lang="ja-JP" altLang="ja-JP" sz="3400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3674712-9179-4500-BEDE-D01D6F4F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012000"/>
            <a:ext cx="9144000" cy="388084"/>
          </a:xfrm>
        </p:spPr>
        <p:txBody>
          <a:bodyPr lIns="0" tIns="0" rIns="0" bIns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altLang="ja-JP" dirty="0">
                <a:latin typeface="+mn-ea"/>
              </a:rPr>
              <a:t>257_04_</a:t>
            </a:r>
            <a:r>
              <a:rPr lang="ja-JP" altLang="en-US" dirty="0">
                <a:latin typeface="+mn-ea"/>
              </a:rPr>
              <a:t>インドの</a:t>
            </a:r>
            <a:r>
              <a:rPr lang="en-US" altLang="ja-JP" dirty="0">
                <a:latin typeface="+mn-ea"/>
              </a:rPr>
              <a:t>ICT</a:t>
            </a:r>
            <a:r>
              <a:rPr lang="ja-JP" altLang="en-US" dirty="0">
                <a:latin typeface="+mn-ea"/>
              </a:rPr>
              <a:t>工業</a:t>
            </a:r>
            <a:endParaRPr lang="en-US" altLang="ja-JP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8F7FA26-0A9C-88C7-4E3B-E21286E81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32000" y="1080000"/>
            <a:ext cx="4680000" cy="468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EF855D-87EA-A422-BB4D-1CC2BAFB6B3A}"/>
              </a:ext>
            </a:extLst>
          </p:cNvPr>
          <p:cNvSpPr txBox="1"/>
          <p:nvPr/>
        </p:nvSpPr>
        <p:spPr>
          <a:xfrm>
            <a:off x="7884000" y="105957"/>
            <a:ext cx="10080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1050" dirty="0">
                <a:latin typeface="+mn-ea"/>
              </a:rPr>
              <a:t>部分サンプル　</a:t>
            </a:r>
            <a:endParaRPr kumimoji="1" lang="en-US" altLang="ja-JP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032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緑（新地理総合）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緑（新地理総合）" id="{AA9FAC4B-30A6-49F6-8050-9016FF8FD8E6}" vid="{D0B0FAB0-F28D-4F38-A9C9-BD157F4A9900}"/>
    </a:ext>
  </a:extLst>
</a:theme>
</file>

<file path=ppt/theme/theme2.xml><?xml version="1.0" encoding="utf-8"?>
<a:theme xmlns:a="http://schemas.openxmlformats.org/drawingml/2006/main" name="カラー版-緑（新地理総合）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カラー版-緑（新地理総合）" id="{8080001B-373C-427C-9780-6B67A1AB22C7}" vid="{87B31595-84BE-455D-B5E1-ADD46B8F812F}"/>
    </a:ext>
  </a:extLst>
</a:theme>
</file>

<file path=ppt/theme/theme3.xml><?xml version="1.0" encoding="utf-8"?>
<a:theme xmlns:a="http://schemas.openxmlformats.org/drawingml/2006/main" name="青-新地理総合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青-新地理総合" id="{4960D9E1-1B81-4820-9F11-B49190E809B0}" vid="{10EF511D-1B02-41D8-953F-2FB0050F1A65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33E9AC2B65C294ABCCC11D779D0FAA0" ma:contentTypeVersion="20" ma:contentTypeDescription="新しいドキュメントを作成します。" ma:contentTypeScope="" ma:versionID="a0bf965e5359675b9499ad24f241c1c5">
  <xsd:schema xmlns:xsd="http://www.w3.org/2001/XMLSchema" xmlns:xs="http://www.w3.org/2001/XMLSchema" xmlns:p="http://schemas.microsoft.com/office/2006/metadata/properties" xmlns:ns2="18eb18e9-3b9d-44fe-af43-41e7933df07a" xmlns:ns3="e3c5cd09-d5d2-4a49-81e9-ed93aacddae4" targetNamespace="http://schemas.microsoft.com/office/2006/metadata/properties" ma:root="true" ma:fieldsID="94cd11e84a78d7f577da61cc0ac152c4" ns2:_="" ns3:_="">
    <xsd:import namespace="18eb18e9-3b9d-44fe-af43-41e7933df07a"/>
    <xsd:import namespace="e3c5cd09-d5d2-4a49-81e9-ed93aacdda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earch_languag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eb18e9-3b9d-44fe-af43-41e7933d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a5a7c612-5922-4a77-8e31-25f580869e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c5cd09-d5d2-4a49-81e9-ed93aacdd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ae0d295-044c-4b37-afa2-88077731fee5}" ma:internalName="TaxCatchAll" ma:showField="CatchAllData" ma:web="e3c5cd09-d5d2-4a49-81e9-ed93aacdda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earch_language" ma:index="26" nillable="true" ma:displayName="search_language" ma:default="ja" ma:internalName="search_languag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arch_language xmlns="e3c5cd09-d5d2-4a49-81e9-ed93aacddae4">ja</search_language>
    <lcf76f155ced4ddcb4097134ff3c332f xmlns="18eb18e9-3b9d-44fe-af43-41e7933df07a">
      <Terms xmlns="http://schemas.microsoft.com/office/infopath/2007/PartnerControls"/>
    </lcf76f155ced4ddcb4097134ff3c332f>
    <TaxCatchAll xmlns="e3c5cd09-d5d2-4a49-81e9-ed93aacddae4" xsi:nil="true"/>
  </documentManagement>
</p:properties>
</file>

<file path=customXml/itemProps1.xml><?xml version="1.0" encoding="utf-8"?>
<ds:datastoreItem xmlns:ds="http://schemas.openxmlformats.org/officeDocument/2006/customXml" ds:itemID="{DE274347-1352-4EEE-86B8-55A8FB0D831F}"/>
</file>

<file path=customXml/itemProps2.xml><?xml version="1.0" encoding="utf-8"?>
<ds:datastoreItem xmlns:ds="http://schemas.openxmlformats.org/officeDocument/2006/customXml" ds:itemID="{46CB1F33-B599-439A-9DB2-5AC27EB229B7}"/>
</file>

<file path=customXml/itemProps3.xml><?xml version="1.0" encoding="utf-8"?>
<ds:datastoreItem xmlns:ds="http://schemas.openxmlformats.org/officeDocument/2006/customXml" ds:itemID="{8DC82CE0-1872-4B3A-BDAE-A99DE6AA9F7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796</Words>
  <Application>Microsoft Office PowerPoint</Application>
  <PresentationFormat>画面に合わせる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メイリオ</vt:lpstr>
      <vt:lpstr>メイリオ</vt:lpstr>
      <vt:lpstr>游ゴシック</vt:lpstr>
      <vt:lpstr>Arial</vt:lpstr>
      <vt:lpstr>Calibri</vt:lpstr>
      <vt:lpstr>Wingdings</vt:lpstr>
      <vt:lpstr>Wingdings 2</vt:lpstr>
      <vt:lpstr>緑（新地理総合）</vt:lpstr>
      <vt:lpstr>カラー版-緑（新地理総合）</vt:lpstr>
      <vt:lpstr>青-新地理総合</vt:lpstr>
      <vt:lpstr>１ 急速な経済成長を 　 支えた産業の発展</vt:lpstr>
      <vt:lpstr>インドはなぜ，急速な経済成長を続けているのだろうか。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インドの経済成長をけん引するICT産業は，どのような要因があって成長を遂げたのか，説明しよう。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2025-03-06T05:06:58Z</dcterms:created>
  <dcterms:modified xsi:type="dcterms:W3CDTF">2025-03-06T05:07:07Z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0x010100D33E9AC2B65C294ABCCC11D779D0FAA0</vt:lpwstr>
  </property>
</Properties>
</file>